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0.12-->
<p:presentation xmlns:r="http://schemas.openxmlformats.org/officeDocument/2006/relationships" xmlns:a="http://schemas.openxmlformats.org/drawingml/2006/main" xmlns:p="http://schemas.openxmlformats.org/presentationml/2006/main" strictFirstAndLastChars="0" saveSubsetFonts="1">
  <p:sldMasterIdLst>
    <p:sldMasterId id="2147483734" r:id="rId4"/>
  </p:sldMasterIdLst>
  <p:notesMasterIdLst>
    <p:notesMasterId r:id="rId5"/>
  </p:notesMasterIdLst>
  <p:handoutMasterIdLst>
    <p:handoutMasterId r:id="rId6"/>
  </p:handoutMasterIdLst>
  <p:sldIdLst>
    <p:sldId id="319" r:id="rId7"/>
    <p:sldId id="316" r:id="rId8"/>
  </p:sldIdLst>
  <p:sldSz cx="9144000" cy="5143500" type="screen16x9"/>
  <p:notesSz cx="6858000" cy="9144000"/>
  <p:custDataLst>
    <p:tags r:id="rId9"/>
  </p:custDataLst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1942" autoAdjust="0"/>
  </p:normalViewPr>
  <p:slideViewPr>
    <p:cSldViewPr>
      <p:cViewPr varScale="1">
        <p:scale>
          <a:sx n="122" d="100"/>
          <a:sy n="122" d="100"/>
        </p:scale>
        <p:origin x="12" y="0"/>
      </p:cViewPr>
      <p:guideLst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presProps" Target="presProps.xml" /><Relationship Id="rId11" Type="http://schemas.openxmlformats.org/officeDocument/2006/relationships/viewProps" Target="viewProps.xml" /><Relationship Id="rId12" Type="http://schemas.openxmlformats.org/officeDocument/2006/relationships/theme" Target="theme/theme1.xml" /><Relationship Id="rId13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notesMaster" Target="notesMasters/notesMaster1.xml" /><Relationship Id="rId6" Type="http://schemas.openxmlformats.org/officeDocument/2006/relationships/handoutMaster" Target="handoutMasters/handoutMaster1.xml" /><Relationship Id="rId7" Type="http://schemas.openxmlformats.org/officeDocument/2006/relationships/slide" Target="slides/slide1.xml" /><Relationship Id="rId8" Type="http://schemas.openxmlformats.org/officeDocument/2006/relationships/slide" Target="slides/slide2.xml" /><Relationship Id="rId9" Type="http://schemas.openxmlformats.org/officeDocument/2006/relationships/tags" Target="tags/tag1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4FAFF1C-FEA4-4EB7-80F5-B0965358E8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377FB6E-7D13-484B-82F2-6FC891135D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072C1D60-6F19-4DEC-8F73-4828AFB17A7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54813D9F-411F-4D27-8D90-7196BDFF0E6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B85A01-A206-404E-8C49-9B9C8F38A517}" type="slidenum">
              <a:rPr lang="fi-FI" altLang="fi-FI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996089C-55CD-4E89-AAB8-18EF4CEF9E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9A1E4DC-E139-433B-AA8A-AF855954292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EAF48BA4-CF60-42AD-BA8E-3B6E85D0CE7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AB304580-9FBC-452B-AF18-B100F1F7C0B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57B73496-7FAC-4E1E-8F2D-72583F72256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36E3CDDB-D9C6-4269-B3BA-73163522A7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399F69-7DCC-478A-8094-2E2C021CE800}" type="slidenum">
              <a:rPr lang="fi-FI" altLang="fi-FI"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1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3084603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2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4064569095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13.2.2025</a:t>
            </a:fld>
            <a:endParaRPr lang="fi-FI"/>
          </a:p>
        </p:txBody>
      </p:sp>
      <p:sp>
        <p:nvSpPr>
          <p:cNvPr id="7" name="Taulukon paikkamerkki 6">
            <a:extLst>
              <a:ext uri="{FF2B5EF4-FFF2-40B4-BE49-F238E27FC236}">
                <a16:creationId xmlns:a16="http://schemas.microsoft.com/office/drawing/2014/main" id="{CABAFD10-85CD-41DC-80B6-3C0A888B4ED3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971599" y="1419623"/>
            <a:ext cx="7653287" cy="3024336"/>
          </a:xfrm>
        </p:spPr>
        <p:txBody>
          <a:bodyPr/>
          <a:lstStyle/>
          <a:p>
            <a:r>
              <a:rPr lang="en-US"/>
              <a:t>Click icon to add table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2516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2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5B24EC-AFFD-4C5B-B02E-A965B661A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" y="1836646"/>
            <a:ext cx="7850832" cy="1296144"/>
          </a:xfrm>
        </p:spPr>
        <p:txBody>
          <a:bodyPr/>
          <a:lstStyle>
            <a:lvl1pPr algn="ctr">
              <a:defRPr sz="2400" i="0">
                <a:solidFill>
                  <a:srgbClr val="2C5249"/>
                </a:solidFill>
                <a:latin typeface="+mn-lt"/>
              </a:defRPr>
            </a:lvl1pPr>
          </a:lstStyle>
          <a:p>
            <a:r>
              <a:rPr lang="fi-FI"/>
              <a:t>Viimeinen dia, kirjoita tähän esityksesi pääpointti / yhteystietosi / kiitokset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1419689" y="267494"/>
            <a:ext cx="6230652" cy="1085182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3203848" y="4083918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mtClean="0">
                <a:solidFill>
                  <a:srgbClr val="2C5249"/>
                </a:solidFill>
              </a:rPr>
              <a:t>Varke.fi</a:t>
            </a:r>
            <a:endParaRPr lang="fi-FI">
              <a:solidFill>
                <a:srgbClr val="2C52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88220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13.2.2025</a:t>
            </a:fld>
            <a:endParaRPr lang="fi-FI"/>
          </a:p>
        </p:txBody>
      </p:sp>
      <p:sp>
        <p:nvSpPr>
          <p:cNvPr id="5" name="Kaavion paikkamerkki 4">
            <a:extLst>
              <a:ext uri="{FF2B5EF4-FFF2-40B4-BE49-F238E27FC236}">
                <a16:creationId xmlns:a16="http://schemas.microsoft.com/office/drawing/2014/main" id="{8CFA13F0-ED6C-4B2A-B630-B752F0E5D4F3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971600" y="1491630"/>
            <a:ext cx="7708500" cy="3024188"/>
          </a:xfrm>
        </p:spPr>
        <p:txBody>
          <a:bodyPr/>
          <a:lstStyle/>
          <a:p>
            <a:r>
              <a:rPr lang="en-US"/>
              <a:t>Click icon to add chart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052762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39752" y="1347614"/>
            <a:ext cx="6194648" cy="3338686"/>
          </a:xfrm>
        </p:spPr>
        <p:txBody>
          <a:bodyPr/>
          <a:lstStyle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3CE1D4-873E-4B2A-B4C8-23A4FDFBCB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17F9A-5279-4A99-98DC-50C5833EE471}" type="datetime1">
              <a:rPr lang="fi-FI"/>
              <a:pPr>
                <a:defRPr/>
              </a:pPr>
              <a:t>13.2.2025</a:t>
            </a:fld>
            <a:endParaRPr lang="fi-FI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930B0BB3-3E52-4E26-B212-095745F29E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71600" y="1347614"/>
            <a:ext cx="1238200" cy="3338512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4625358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459121"/>
            <a:ext cx="7772400" cy="846054"/>
          </a:xfrm>
        </p:spPr>
        <p:txBody>
          <a:bodyPr anchor="b"/>
          <a:lstStyle>
            <a:lvl1pPr marL="0" indent="0">
              <a:buNone/>
              <a:defRPr sz="2000" cap="all" baseline="0">
                <a:solidFill>
                  <a:schemeClr val="accent4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5858DE-9BC3-4D26-AF0C-0FB726F426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6ABD5-3CA2-4D3B-81B3-32D926D0C86F}" type="datetime1">
              <a:rPr lang="fi-FI"/>
              <a:pPr>
                <a:defRPr/>
              </a:pPr>
              <a:t>13.2.2025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8889310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771551"/>
            <a:ext cx="7498998" cy="3600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0" y="1419622"/>
            <a:ext cx="3895685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E7356F-27CD-454F-944C-CD8135AA99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40CC-64CA-427D-8907-07D52159AF6C}" type="datetime1">
              <a:rPr lang="fi-FI"/>
              <a:pPr>
                <a:defRPr/>
              </a:pPr>
              <a:t>13.2.2025</a:t>
            </a:fld>
            <a:endParaRPr lang="fi-FI"/>
          </a:p>
        </p:txBody>
      </p:sp>
      <p:sp>
        <p:nvSpPr>
          <p:cNvPr id="6" name="Sisällön paikkamerkki 3">
            <a:extLst>
              <a:ext uri="{FF2B5EF4-FFF2-40B4-BE49-F238E27FC236}">
                <a16:creationId xmlns:a16="http://schemas.microsoft.com/office/drawing/2014/main" id="{81239D2D-06C7-43FF-B16F-FCA25975111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971600" y="1419622"/>
            <a:ext cx="3237337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846960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771550"/>
            <a:ext cx="7704856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92310FE-7569-4B06-A30A-5850703248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62F13-369F-4FB4-9811-5718EB0BBD74}" type="datetime1">
              <a:rPr lang="fi-FI"/>
              <a:pPr>
                <a:defRPr/>
              </a:pPr>
              <a:t>13.2.2025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7261751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DB48C1C-08E2-427B-AA55-4AF45E717C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4ECE4-EF7B-4899-8337-9177D72C5861}" type="datetime1">
              <a:rPr lang="fi-FI"/>
              <a:pPr>
                <a:defRPr/>
              </a:pPr>
              <a:t>13.2.2025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181909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chartAndTx" preserve="1">
  <p:cSld name="Otsikko, kaavio ja tek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771550"/>
            <a:ext cx="7562800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Kaavion paikkamerkki 2"/>
          <p:cNvSpPr>
            <a:spLocks noGrp="1"/>
          </p:cNvSpPr>
          <p:nvPr>
            <p:ph type="chart" sz="half" idx="1"/>
          </p:nvPr>
        </p:nvSpPr>
        <p:spPr>
          <a:xfrm>
            <a:off x="971600" y="1419622"/>
            <a:ext cx="4171900" cy="326667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295900" y="1419622"/>
            <a:ext cx="3238500" cy="3266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8F16E4-6CA8-4083-88AD-AF6FD40D87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8A5E-2CC7-46B8-963D-7D8C1E316205}" type="datetime1">
              <a:rPr lang="fi-FI"/>
              <a:pPr>
                <a:defRPr/>
              </a:pPr>
              <a:t>13.2.2025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9226060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dgm" preserve="1">
  <p:cSld name="Otsikko sekä kaaviokuva tai organisaatiokaavi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771550"/>
            <a:ext cx="7562800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martArt-paikkamerkki 2"/>
          <p:cNvSpPr>
            <a:spLocks noGrp="1"/>
          </p:cNvSpPr>
          <p:nvPr>
            <p:ph type="dgm" idx="1"/>
          </p:nvPr>
        </p:nvSpPr>
        <p:spPr>
          <a:xfrm>
            <a:off x="971600" y="1419622"/>
            <a:ext cx="7562800" cy="3174999"/>
          </a:xfrm>
        </p:spPr>
        <p:txBody>
          <a:bodyPr/>
          <a:lstStyle/>
          <a:p>
            <a:pPr lvl="0"/>
            <a:r>
              <a:rPr lang="en-US" noProof="0"/>
              <a:t>Click icon to add SmartArt graphic</a:t>
            </a:r>
            <a:endParaRPr lang="fi-FI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A2C5C5-623E-48C6-8895-5FCE12199B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FA79E-4E34-496B-B412-F381A7A4DF0F}" type="datetime1">
              <a:rPr lang="fi-FI"/>
              <a:pPr>
                <a:defRPr/>
              </a:pPr>
              <a:t>13.2.2025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062433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image" Target="../media/image2.png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D8B27C4-5E78-4CEC-9E5E-BC12F8E240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71600" y="836048"/>
            <a:ext cx="7704856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5FB3C7-ADA1-49D5-9A80-5C6BCD08A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71600" y="1419622"/>
            <a:ext cx="7704856" cy="298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31A883E-4EA4-4AC9-95CA-B97B3C3BF69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4800600"/>
            <a:ext cx="1600200" cy="228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aseline="30000">
                <a:latin typeface="Arial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D1A6D07-1BBA-498B-B1BA-E05C573A5E63}" type="datetime1">
              <a:rPr kumimoji="0" lang="fi-FI" sz="900" b="0" i="0" u="none" strike="noStrike" kern="1200" cap="none" spc="0" normalizeH="0" baseline="3000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ヒラギノ角ゴ Pro W3" pitchFamily="32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13.2.2025</a:t>
            </a:fld>
            <a:endParaRPr kumimoji="0" lang="fi-FI" sz="900" b="0" i="0" u="none" strike="noStrike" kern="1200" cap="none" spc="0" normalizeH="0" baseline="3000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ヒラギノ角ゴ Pro W3" pitchFamily="32" charset="-128"/>
              <a:cs typeface="+mn-cs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393E43D-9641-4743-87FB-3BB21D2298B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48264" y="4686300"/>
            <a:ext cx="1905000" cy="3429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8CBC40A-50C9-4EE5-83EE-9E8EADBE44FA}" type="slidenum">
              <a:rPr kumimoji="0" lang="fi-FI" altLang="fi-FI" sz="1050" b="0" i="0" u="none" strike="noStrike" kern="1200" cap="none" spc="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pitchFamily="32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fi-FI" altLang="fi-FI" sz="10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 panose="020b0604020202020204" pitchFamily="34" charset="0"/>
              <a:ea typeface="ヒラギノ角ゴ Pro W3" pitchFamily="32" charset="-128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21089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42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33" r:id="rId2"/>
    <p:sldLayoutId id="2147483681" r:id="rId3"/>
    <p:sldLayoutId id="2147483682" r:id="rId4"/>
    <p:sldLayoutId id="2147483683" r:id="rId5"/>
    <p:sldLayoutId id="2147483685" r:id="rId6"/>
    <p:sldLayoutId id="2147483686" r:id="rId7"/>
    <p:sldLayoutId id="2147483693" r:id="rId8"/>
    <p:sldLayoutId id="2147483694" r:id="rId9"/>
    <p:sldLayoutId id="2147483700" r:id="rId10"/>
  </p:sldLayoutIdLst>
  <p:transition/>
  <p:timing/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>
          <a:solidFill>
            <a:srgbClr val="2C5249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9pPr>
    </p:titleStyle>
    <p:bodyStyle>
      <a:lvl1pPr marL="342900" indent="-3429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94C43A"/>
        </a:buClr>
        <a:buChar char="•"/>
        <a:defRPr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94C43A"/>
        </a:buClr>
        <a:buChar char="–"/>
        <a:defRPr sz="16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2pPr>
      <a:lvl3pPr marL="11430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chemeClr val="folHlink"/>
        </a:buClr>
        <a:buChar char="•"/>
        <a:defRPr sz="14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3pPr>
      <a:lvl4pPr marL="16002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chemeClr val="folHlink"/>
        </a:buClr>
        <a:buChar char="–"/>
        <a:defRPr sz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4pPr>
      <a:lvl5pPr marL="20574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chemeClr val="folHlink"/>
        </a:buClr>
        <a:buChar char="»"/>
        <a:defRPr sz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3.png" /><Relationship Id="rId4" Type="http://schemas.openxmlformats.org/officeDocument/2006/relationships/image" Target="../media/image4.png" /><Relationship Id="rId5" Type="http://schemas.openxmlformats.org/officeDocument/2006/relationships/image" Target="../media/image5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3.png" /><Relationship Id="rId4" Type="http://schemas.openxmlformats.org/officeDocument/2006/relationships/image" Target="../media/image4.png" /><Relationship Id="rId5" Type="http://schemas.openxmlformats.org/officeDocument/2006/relationships/image" Target="../media/image6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Table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228219207"/>
              </p:ext>
            </p:extLst>
          </p:nvPr>
        </p:nvGraphicFramePr>
        <p:xfrm>
          <a:off x="683568" y="1275606"/>
          <a:ext cx="7788490" cy="2177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214631411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346945790"/>
                    </a:ext>
                  </a:extLst>
                </a:gridCol>
                <a:gridCol w="889251">
                  <a:extLst>
                    <a:ext uri="{9D8B030D-6E8A-4147-A177-3AD203B41FA5}">
                      <a16:colId xmlns:a16="http://schemas.microsoft.com/office/drawing/2014/main" val="2834561358"/>
                    </a:ext>
                  </a:extLst>
                </a:gridCol>
                <a:gridCol w="1149121">
                  <a:extLst>
                    <a:ext uri="{9D8B030D-6E8A-4147-A177-3AD203B41FA5}">
                      <a16:colId xmlns:a16="http://schemas.microsoft.com/office/drawing/2014/main" val="1951973634"/>
                    </a:ext>
                  </a:extLst>
                </a:gridCol>
                <a:gridCol w="1149121">
                  <a:extLst>
                    <a:ext uri="{9D8B030D-6E8A-4147-A177-3AD203B41FA5}">
                      <a16:colId xmlns:a16="http://schemas.microsoft.com/office/drawing/2014/main" val="702824599"/>
                    </a:ext>
                  </a:extLst>
                </a:gridCol>
                <a:gridCol w="1421019">
                  <a:extLst>
                    <a:ext uri="{9D8B030D-6E8A-4147-A177-3AD203B41FA5}">
                      <a16:colId xmlns:a16="http://schemas.microsoft.com/office/drawing/2014/main" val="1188299968"/>
                    </a:ext>
                  </a:extLst>
                </a:gridCol>
                <a:gridCol w="1451786">
                  <a:extLst>
                    <a:ext uri="{9D8B030D-6E8A-4147-A177-3AD203B41FA5}">
                      <a16:colId xmlns:a16="http://schemas.microsoft.com/office/drawing/2014/main" val="2068848125"/>
                    </a:ext>
                  </a:extLst>
                </a:gridCol>
              </a:tblGrid>
              <a:tr h="358336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Rakennus-kustannus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muutos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Hankinta-arvo</a:t>
                      </a:r>
                      <a:b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(oma</a:t>
                      </a:r>
                      <a:r>
                        <a:rPr lang="fi-FI" sz="110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tontti)</a:t>
                      </a:r>
                      <a:endParaRPr lang="fi-FI" sz="1100" smtClean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muutos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Hankinta-arvo</a:t>
                      </a:r>
                      <a:b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(vuokratontti)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</a:t>
                      </a:r>
                    </a:p>
                    <a:p>
                      <a:pPr algn="ctr"/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muutos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902644"/>
                  </a:ext>
                </a:extLst>
              </a:tr>
              <a:tr h="53594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b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PKS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3 684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-7,1%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4 850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-3,6%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4 223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-6,3%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327551800"/>
                  </a:ext>
                </a:extLst>
              </a:tr>
              <a:tr h="655781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b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Muu maa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3 261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-2,2%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3 766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0,6%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3 482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-0,5%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629590354"/>
                  </a:ext>
                </a:extLst>
              </a:tr>
              <a:tr h="578524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b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Koko maa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3 469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-6,2%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4 121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-7,5%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3 909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-3,4%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960689263"/>
                  </a:ext>
                </a:extLst>
              </a:tr>
            </a:tbl>
          </a:graphicData>
        </a:graphic>
      </p:graphicFrame>
      <p:pic>
        <p:nvPicPr>
          <p:cNvPr id="8" name="Content Placeholder 5" descr="&lt;PgzH&gt;"/>
          <p:cNvPicPr>
            <a:picLocks noGrp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769444"/>
            <a:ext cx="2031206" cy="1140619"/>
          </a:xfrm>
          <a:prstGeom prst="rect">
            <a:avLst/>
          </a:prstGeom>
        </p:spPr>
      </p:pic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5.3.2025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759D2C3-06AC-4B87-86CA-5E6ED010E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27534"/>
            <a:ext cx="8370098" cy="504056"/>
          </a:xfrm>
        </p:spPr>
        <p:txBody>
          <a:bodyPr/>
          <a:lstStyle/>
          <a:p>
            <a:r>
              <a:rPr lang="en-US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Valtion tukeman asuntotuotannon rakentamisen hinta </a:t>
            </a:r>
            <a:r>
              <a:rPr lang="fi-FI" sz="18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12 kk (€</a:t>
            </a:r>
            <a:r>
              <a:rPr lang="fi-FI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/asm</a:t>
            </a:r>
            <a:r>
              <a:rPr lang="fi-FI" sz="1800" b="1" baseline="30000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</a:t>
            </a:r>
            <a:r>
              <a:rPr lang="fi-FI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</a:t>
            </a:r>
            <a:endParaRPr lang="en-FI" sz="1800" b="1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Content Placeholder 7" descr="&lt;rSHfKEq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62613" y="3795886"/>
            <a:ext cx="2031206" cy="1140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Content Placeholder 5" descr="&lt;bPMSApc&gt;"/>
          <p:cNvPicPr>
            <a:picLocks noGrp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1658" y="3795886"/>
            <a:ext cx="2031206" cy="1140619"/>
          </a:xfrm>
        </p:spPr>
      </p:pic>
    </p:spTree>
    <p:extLst>
      <p:ext uri="{BB962C8B-B14F-4D97-AF65-F5344CB8AC3E}">
        <p14:creationId xmlns:p14="http://schemas.microsoft.com/office/powerpoint/2010/main" val="1684033062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1" name="Content Placeholder 5" descr="&lt;PgzH&gt;"/>
          <p:cNvPicPr preferRelativeResize="0"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1021457"/>
            <a:ext cx="2031206" cy="1140619"/>
          </a:xfrm>
        </p:spPr>
      </p:pic>
      <p:pic>
        <p:nvPicPr>
          <p:cNvPr id="12" name="Content Placeholder 7" descr="&lt;rSHfKEq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20272" y="1996860"/>
            <a:ext cx="2031206" cy="1140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5.3.2025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25411"/>
            <a:ext cx="8028384" cy="506179"/>
          </a:xfrm>
        </p:spPr>
        <p:txBody>
          <a:bodyPr/>
          <a:lstStyle/>
          <a:p>
            <a:r>
              <a:rPr lang="en-US" sz="18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Valtion tukeman asuntotuotannon </a:t>
            </a:r>
            <a:r>
              <a:rPr lang="en-US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rakennuskustannus </a:t>
            </a:r>
            <a:r>
              <a:rPr lang="en-US" sz="18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(€/as.m</a:t>
            </a:r>
            <a:r>
              <a:rPr lang="en-US" sz="1800" b="1" baseline="3000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</a:t>
            </a:r>
            <a:r>
              <a:rPr lang="en-US" sz="18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</a:t>
            </a:r>
            <a:endParaRPr lang="en-FI" sz="1800" b="1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6501658"/>
              </p:ext>
            </p:extLst>
          </p:nvPr>
        </p:nvGraphicFramePr>
        <p:xfrm>
          <a:off x="6372199" y="2934137"/>
          <a:ext cx="2736303" cy="20625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5756">
                  <a:extLst>
                    <a:ext uri="{9D8B030D-6E8A-4147-A177-3AD203B41FA5}">
                      <a16:colId xmlns:a16="http://schemas.microsoft.com/office/drawing/2014/main" val="2465023846"/>
                    </a:ext>
                  </a:extLst>
                </a:gridCol>
                <a:gridCol w="724315">
                  <a:extLst>
                    <a:ext uri="{9D8B030D-6E8A-4147-A177-3AD203B41FA5}">
                      <a16:colId xmlns:a16="http://schemas.microsoft.com/office/drawing/2014/main" val="159120958"/>
                    </a:ext>
                  </a:extLst>
                </a:gridCol>
                <a:gridCol w="1046232">
                  <a:extLst>
                    <a:ext uri="{9D8B030D-6E8A-4147-A177-3AD203B41FA5}">
                      <a16:colId xmlns:a16="http://schemas.microsoft.com/office/drawing/2014/main" val="3388916572"/>
                    </a:ext>
                  </a:extLst>
                </a:gridCol>
              </a:tblGrid>
              <a:tr h="221607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HELSINKI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3 818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-6,6%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851912"/>
                  </a:ext>
                </a:extLst>
              </a:tr>
              <a:tr h="221607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ESPOO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3 563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-6,9%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532655"/>
                  </a:ext>
                </a:extLst>
              </a:tr>
              <a:tr h="289647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VANTAA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3 513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-10,8%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440483"/>
                  </a:ext>
                </a:extLst>
              </a:tr>
              <a:tr h="221607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KEHYSKUNNAT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3 389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-0,4%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05533"/>
                  </a:ext>
                </a:extLst>
              </a:tr>
              <a:tr h="221607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TAMPERE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3 310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-4,7%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613301"/>
                  </a:ext>
                </a:extLst>
              </a:tr>
              <a:tr h="221607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TURKU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3 214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2,0%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759849"/>
                  </a:ext>
                </a:extLst>
              </a:tr>
              <a:tr h="221607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JYVÄSKYLÄ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3 229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6,2%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590298"/>
                  </a:ext>
                </a:extLst>
              </a:tr>
              <a:tr h="221607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KUOPIO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3 079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-0,1%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912275"/>
                  </a:ext>
                </a:extLst>
              </a:tr>
              <a:tr h="221607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LAHTI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3 099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-1,2%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490659"/>
                  </a:ext>
                </a:extLst>
              </a:tr>
            </a:tbl>
          </a:graphicData>
        </a:graphic>
      </p:graphicFrame>
      <p:pic>
        <p:nvPicPr>
          <p:cNvPr id="8" name="Content Placeholder 5" descr="&lt;LJYJG_1&gt;"/>
          <p:cNvPicPr preferRelativeResize="0"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52" y="1203598"/>
            <a:ext cx="5734050" cy="35290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43608" y="4731990"/>
            <a:ext cx="2664296" cy="24622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i-FI" sz="800" smtClean="0">
                <a:solidFill>
                  <a:srgbClr val="C66E4E"/>
                </a:solidFill>
              </a:rPr>
              <a:t>●</a:t>
            </a:r>
            <a:r>
              <a:rPr lang="fi-FI" sz="1000" smtClean="0"/>
              <a:t>PKS    </a:t>
            </a:r>
            <a:r>
              <a:rPr lang="fi-FI" sz="800" smtClean="0">
                <a:solidFill>
                  <a:srgbClr val="253746"/>
                </a:solidFill>
              </a:rPr>
              <a:t>●</a:t>
            </a:r>
            <a:r>
              <a:rPr lang="fi-FI" sz="1000" smtClean="0"/>
              <a:t>Muu Maa</a:t>
            </a:r>
            <a:endParaRPr lang="fi-FI" sz="1000"/>
          </a:p>
        </p:txBody>
      </p:sp>
    </p:spTree>
    <p:extLst>
      <p:ext uri="{BB962C8B-B14F-4D97-AF65-F5344CB8AC3E}">
        <p14:creationId xmlns:p14="http://schemas.microsoft.com/office/powerpoint/2010/main" val="3755066150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12.14"/>
  <p:tag name="AS_TITLE" val="Aspose.Slides for .NET 4.0 Client Profile"/>
  <p:tag name="AS_VERSION" val="20.12"/>
</p:tagLst>
</file>

<file path=ppt/theme/theme1.xml><?xml version="1.0" encoding="utf-8"?>
<a:theme xmlns:r="http://schemas.openxmlformats.org/officeDocument/2006/relationships" xmlns:a="http://schemas.openxmlformats.org/drawingml/2006/main" name="1_ARApp-esitysmalli">
  <a:themeElements>
    <a:clrScheme name="ARA Tilastot S">
      <a:dk1>
        <a:srgbClr val="262626"/>
      </a:dk1>
      <a:lt1>
        <a:srgbClr val="FFFFFF"/>
      </a:lt1>
      <a:dk2>
        <a:srgbClr val="2E5053"/>
      </a:dk2>
      <a:lt2>
        <a:srgbClr val="F2F2F2"/>
      </a:lt2>
      <a:accent1>
        <a:srgbClr val="79A130"/>
      </a:accent1>
      <a:accent2>
        <a:srgbClr val="199BE6"/>
      </a:accent2>
      <a:accent3>
        <a:srgbClr val="329FA9"/>
      </a:accent3>
      <a:accent4>
        <a:srgbClr val="2E5053"/>
      </a:accent4>
      <a:accent5>
        <a:srgbClr val="9933CC"/>
      </a:accent5>
      <a:accent6>
        <a:srgbClr val="C73D82"/>
      </a:accent6>
      <a:hlink>
        <a:srgbClr val="0070C0"/>
      </a:hlink>
      <a:folHlink>
        <a:srgbClr val="79A130"/>
      </a:folHlink>
    </a:clrScheme>
    <a:fontScheme name="ARA 2020">
      <a:majorFont>
        <a:latin typeface="Verdana Pro"/>
        <a:ea typeface="Arial"/>
        <a:cs typeface="Arial"/>
      </a:majorFont>
      <a:minorFont>
        <a:latin typeface="Verdana Pro"/>
        <a:ea typeface="Arial"/>
        <a:cs typeface="Arial"/>
      </a:minorFont>
    </a:fontScheme>
    <a:fmtScheme name="Hienovaraisen yhtenäin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lnDef>
  </a:objectDefaults>
  <a:extraClrSchemeLst>
    <a:extraClrScheme>
      <a:clrScheme name="Office-te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RA-tilastot-esityspohja_2020S.potx" id="{A25C020F-1BE7-44F0-8D5B-D7AD1116FE46}" vid="{5D6A46FE-DD27-4A1D-B17F-1688C696EA90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3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E89FF08C6FE534D8CA0B45BA5231B4B" ma:contentTypeVersion="4" ma:contentTypeDescription="Luo uusi asiakirja." ma:contentTypeScope="" ma:versionID="8a76f953ac2225652ba380102b9fcd12">
  <xsd:schema xmlns:xsd="http://www.w3.org/2001/XMLSchema" xmlns:xs="http://www.w3.org/2001/XMLSchema" xmlns:p="http://schemas.microsoft.com/office/2006/metadata/properties" xmlns:ns2="84832a1d-ccbd-497d-a6bb-cbb248bc4350" xmlns:ns3="c42a97b5-f3b5-458c-a2fc-dc867765c088" targetNamespace="http://schemas.microsoft.com/office/2006/metadata/properties" ma:root="true" ma:fieldsID="77266d5722488604bbdbb3cad2b50371" ns2:_="" ns3:_="">
    <xsd:import namespace="84832a1d-ccbd-497d-a6bb-cbb248bc4350"/>
    <xsd:import namespace="c42a97b5-f3b5-458c-a2fc-dc867765c0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32a1d-ccbd-497d-a6bb-cbb248bc43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a97b5-f3b5-458c-a2fc-dc867765c08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A8DE8D2-05F6-4240-98C2-771AE7F764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C867B8-4B4C-4341-8850-ADBF5D4A910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9AF9A58-B36B-4B51-9116-4B46BDA4B1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832a1d-ccbd-497d-a6bb-cbb248bc4350"/>
    <ds:schemaRef ds:uri="c42a97b5-f3b5-458c-a2fc-dc867765c0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Template>ARA-tilastot-esityspohja_2020S</Template>
  <Company/>
  <PresentationFormat>On-screen Show (16:9)</PresentationFormat>
  <Paragraphs>5</Paragraphs>
  <Slides>2</Slides>
  <Notes>2</Notes>
  <TotalTime>5133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baseType="lpstr" size="8">
      <vt:lpstr>Arial</vt:lpstr>
      <vt:lpstr>Verdana Pro</vt:lpstr>
      <vt:lpstr>ヒラギノ角ゴ Pro W3</vt:lpstr>
      <vt:lpstr>Calibri</vt:lpstr>
      <vt:lpstr>Verdana</vt:lpstr>
      <vt:lpstr>1_ARApp-esitysmalli</vt:lpstr>
      <vt:lpstr>Valtion tukeman asuntotuotannon rakentamisen hinta 12 kk (€/asm2)</vt:lpstr>
      <vt:lpstr>Valtion tukeman asuntotuotannon rakennuskustannus (€/as.m2)</vt:lpstr>
    </vt:vector>
  </TitlesOfParts>
  <LinksUpToDate>0</LinksUpToDate>
  <SharedDoc>0</SharedDoc>
  <HyperlinksChanged>0</HyperlinksChanged>
  <Application>Aspose.Slides for .NET</Application>
  <AppVersion>20.1200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teemu salonen</dc:creator>
  <cp:lastModifiedBy>Ronkainen Johanna SA</cp:lastModifiedBy>
  <cp:revision>537</cp:revision>
  <dcterms:created xsi:type="dcterms:W3CDTF">2020-10-23T14:21:24Z</dcterms:created>
  <dcterms:modified xsi:type="dcterms:W3CDTF">2025-03-05T03:45:11Z</dcterms:modified>
</cp:coreProperties>
</file>