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737" r:id="rId5"/>
  </p:sldMasterIdLst>
  <p:notesMasterIdLst>
    <p:notesMasterId r:id="rId16"/>
  </p:notesMasterIdLst>
  <p:handoutMasterIdLst>
    <p:handoutMasterId r:id="rId17"/>
  </p:handoutMasterIdLst>
  <p:sldIdLst>
    <p:sldId id="280" r:id="rId6"/>
    <p:sldId id="294" r:id="rId7"/>
    <p:sldId id="306" r:id="rId8"/>
    <p:sldId id="271" r:id="rId9"/>
    <p:sldId id="295" r:id="rId10"/>
    <p:sldId id="300" r:id="rId11"/>
    <p:sldId id="291" r:id="rId12"/>
    <p:sldId id="292" r:id="rId13"/>
    <p:sldId id="305" r:id="rId14"/>
    <p:sldId id="303" r:id="rId15"/>
  </p:sldIdLst>
  <p:sldSz cx="9144000" cy="5143500" type="screen16x9"/>
  <p:notesSz cx="6858000" cy="9144000"/>
  <p:custDataLst>
    <p:tags r:id="rId18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E3300"/>
    <a:srgbClr val="4C5700"/>
    <a:srgbClr val="0D2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9" autoAdjust="0"/>
    <p:restoredTop sz="76585" autoAdjust="0"/>
  </p:normalViewPr>
  <p:slideViewPr>
    <p:cSldViewPr>
      <p:cViewPr varScale="1">
        <p:scale>
          <a:sx n="197" d="100"/>
          <a:sy n="197" d="100"/>
        </p:scale>
        <p:origin x="1411" y="1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0-3E4D-418B-8C56-F2F0F156D4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1-3E4D-418B-8C56-F2F0F156D4B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2-3E4D-418B-8C56-F2F0F156D4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86180783"/>
        <c:axId val="1286181199"/>
      </c:barChart>
      <c:catAx>
        <c:axId val="1286180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i-FI"/>
          </a:p>
        </c:txPr>
        <c:crossAx val="1286181199"/>
        <c:crosses val="autoZero"/>
        <c:auto val="0"/>
        <c:lblAlgn val="ctr"/>
        <c:lblOffset val="100"/>
        <c:noMultiLvlLbl val="0"/>
      </c:catAx>
      <c:valAx>
        <c:axId val="1286181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286180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Valtuus (M€)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68E9-43D5-9DD2-9FEFA8F19D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Sheet1!$B$2</c:f>
              <c:numCache>
                <c:formatCode>#,##0</c:formatCode>
                <c:ptCount val="1"/>
                <c:pt idx="0">
                  <c:v>1171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0-A431-4ACE-8562-50D1B418623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Käytetty valtuus (M€)</c:v>
                </c:pt>
              </c:strCache>
            </c:strRef>
          </c:tx>
          <c:spPr>
            <a:solidFill>
              <a:srgbClr val="253746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1-68E9-43D5-9DD2-9FEFA8F19D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Sheet1!$C$2</c:f>
              <c:numCache>
                <c:formatCode>#,##0</c:formatCode>
                <c:ptCount val="1"/>
                <c:pt idx="0">
                  <c:v>381.03370699999999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1-A431-4ACE-8562-50D1B418623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Käytetty 12 kk (M€)</c:v>
                </c:pt>
              </c:strCache>
            </c:strRef>
          </c:tx>
          <c:spPr>
            <a:solidFill>
              <a:srgbClr val="C2E189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68E9-43D5-9DD2-9FEFA8F19D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Sheet1!$D$2</c:f>
              <c:numCache>
                <c:formatCode>#,##0</c:formatCode>
                <c:ptCount val="1"/>
                <c:pt idx="0">
                  <c:v>1723.842744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2-A431-4ACE-8562-50D1B418623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Hankkeita vireillä (M€)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3-68E9-43D5-9DD2-9FEFA8F19D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val>
            <c:numRef>
              <c:f>Sheet1!$E$2</c:f>
              <c:numCache>
                <c:formatCode>#,##0</c:formatCode>
                <c:ptCount val="1"/>
                <c:pt idx="0">
                  <c:v>1345.1145939999999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3-A431-4ACE-8562-50D1B4186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8422063"/>
        <c:axId val="828413327"/>
      </c:barChart>
      <c:catAx>
        <c:axId val="82842206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28413327"/>
        <c:crosses val="autoZero"/>
        <c:auto val="0"/>
        <c:lblAlgn val="ctr"/>
        <c:lblOffset val="100"/>
        <c:noMultiLvlLbl val="0"/>
      </c:catAx>
      <c:valAx>
        <c:axId val="8284133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828422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0-1A2F-4452-8F18-AF3E18851F5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1-1A2F-4452-8F18-AF3E18851F5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2-1A2F-4452-8F18-AF3E18851F5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3-1A2F-4452-8F18-AF3E18851F5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4-1A2F-4452-8F18-AF3E18851F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404.87023599999998</c:v>
                </c:pt>
                <c:pt idx="1">
                  <c:v>107.909272</c:v>
                </c:pt>
                <c:pt idx="2">
                  <c:v>57.412999999999997</c:v>
                </c:pt>
                <c:pt idx="3">
                  <c:v>93.255088999999998</c:v>
                </c:pt>
                <c:pt idx="4">
                  <c:v>88.734307000000001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0-ED48-4C62-8941-0364F2649A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5-1A2F-4452-8F18-AF3E18851F5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6-1A2F-4452-8F18-AF3E18851F5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7-1A2F-4452-8F18-AF3E18851F5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8-1A2F-4452-8F18-AF3E18851F5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9-1A2F-4452-8F18-AF3E18851F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319.42902500000002</c:v>
                </c:pt>
                <c:pt idx="1">
                  <c:v>43.492265000000003</c:v>
                </c:pt>
                <c:pt idx="2">
                  <c:v>80.629260000000002</c:v>
                </c:pt>
                <c:pt idx="3">
                  <c:v>110.25916700000001</c:v>
                </c:pt>
                <c:pt idx="4">
                  <c:v>39.122973000000002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1-ED48-4C62-8941-0364F2649A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solidFill>
              <a:srgbClr val="C66E4E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A-1A2F-4452-8F18-AF3E18851F5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B-1A2F-4452-8F18-AF3E18851F57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C-1A2F-4452-8F18-AF3E18851F57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D-1A2F-4452-8F18-AF3E18851F57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kern="1200" baseline="0" smtId="4294967295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Verdana" panose="020B0604030504040204" pitchFamily="34" charset="0"/>
                      <a:cs typeface="Arial" panose="020B0604020202020204" pitchFamily="34" charset="0"/>
                    </a:defRPr>
                  </a:pPr>
                  <a:endParaRPr lang="fi-FI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  <c:ext xmlns:c16="http://schemas.microsoft.com/office/drawing/2014/chart" uri="{C3380CC4-5D6E-409C-BE32-E72D297353CC}">
                  <c16:uniqueId val="{0000000E-1A2F-4452-8F18-AF3E18851F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Verdana" panose="020B0604030504040204" pitchFamily="34" charset="0"/>
                    <a:cs typeface="Arial" panose="020B0604020202020204" pitchFamily="34" charset="0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Vuokra-asunnot, lyhyt korkotuki</c:v>
                </c:pt>
                <c:pt idx="2">
                  <c:v>Opiskelija-asunnot</c:v>
                </c:pt>
                <c:pt idx="3">
                  <c:v>Erityisryhmien vuokra-asunnot</c:v>
                </c:pt>
                <c:pt idx="4">
                  <c:v>Asumisoikeusasunnot</c:v>
                </c:pt>
              </c:strCache>
            </c:strRef>
          </c:cat>
          <c:val>
            <c:numRef>
              <c:f>Sheet1!$D$2:$D$6</c:f>
              <c:numCache>
                <c:formatCode>#,##0</c:formatCode>
                <c:ptCount val="5"/>
                <c:pt idx="0">
                  <c:v>276.52723500000002</c:v>
                </c:pt>
                <c:pt idx="1">
                  <c:v>41.803173000000001</c:v>
                </c:pt>
                <c:pt idx="2">
                  <c:v>9.7759999999999998</c:v>
                </c:pt>
                <c:pt idx="3">
                  <c:v>29.679660999999999</c:v>
                </c:pt>
                <c:pt idx="4">
                  <c:v>23.247637999999998</c:v>
                </c:pt>
              </c:numCache>
            </c:numRef>
          </c:val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2-ED48-4C62-8941-0364F2649A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988084912"/>
        <c:axId val="988085744"/>
      </c:barChart>
      <c:catAx>
        <c:axId val="988084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988085744"/>
        <c:crosses val="autoZero"/>
        <c:auto val="0"/>
        <c:lblAlgn val="ctr"/>
        <c:lblOffset val="100"/>
        <c:noMultiLvlLbl val="0"/>
      </c:catAx>
      <c:valAx>
        <c:axId val="9880857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988084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381202906370163E-2"/>
          <c:y val="4.1277918964624405E-2"/>
          <c:w val="0.9281584620475769"/>
          <c:h val="0.574035227298736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Varauspäätös</c:v>
                </c:pt>
              </c:strCache>
            </c:strRef>
          </c:tx>
          <c:spPr>
            <a:ln w="12700" cap="rnd">
              <a:solidFill>
                <a:srgbClr val="2C5234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strRef>
              <c:f>Sheet1!$A$2:$A$37</c:f>
              <c:strCache>
                <c:ptCount val="36"/>
                <c:pt idx="0">
                  <c:v>huhti 2023</c:v>
                </c:pt>
                <c:pt idx="1">
                  <c:v>touko 2023</c:v>
                </c:pt>
                <c:pt idx="2">
                  <c:v>kesä 2023</c:v>
                </c:pt>
                <c:pt idx="3">
                  <c:v>heinä 2023</c:v>
                </c:pt>
                <c:pt idx="4">
                  <c:v>elo 2023</c:v>
                </c:pt>
                <c:pt idx="5">
                  <c:v>syys 2023</c:v>
                </c:pt>
                <c:pt idx="6">
                  <c:v>loka 2023</c:v>
                </c:pt>
                <c:pt idx="7">
                  <c:v>marras 2023</c:v>
                </c:pt>
                <c:pt idx="8">
                  <c:v>joulu 2023</c:v>
                </c:pt>
                <c:pt idx="9">
                  <c:v>tammi 2024</c:v>
                </c:pt>
                <c:pt idx="10">
                  <c:v>helmi 2024</c:v>
                </c:pt>
                <c:pt idx="11">
                  <c:v>maalis 2024</c:v>
                </c:pt>
                <c:pt idx="12">
                  <c:v>huhti 2024</c:v>
                </c:pt>
                <c:pt idx="13">
                  <c:v>touko 2024</c:v>
                </c:pt>
                <c:pt idx="14">
                  <c:v>kesä 2024</c:v>
                </c:pt>
                <c:pt idx="15">
                  <c:v>heinä 2024</c:v>
                </c:pt>
                <c:pt idx="16">
                  <c:v>elo 2024</c:v>
                </c:pt>
                <c:pt idx="17">
                  <c:v>syys 2024</c:v>
                </c:pt>
                <c:pt idx="18">
                  <c:v>loka 2024</c:v>
                </c:pt>
                <c:pt idx="19">
                  <c:v>marras 2024</c:v>
                </c:pt>
                <c:pt idx="20">
                  <c:v>joulu 2024</c:v>
                </c:pt>
                <c:pt idx="21">
                  <c:v>tammi 2025</c:v>
                </c:pt>
                <c:pt idx="22">
                  <c:v>helmi 2025</c:v>
                </c:pt>
                <c:pt idx="23">
                  <c:v>maalis 2025</c:v>
                </c:pt>
                <c:pt idx="24">
                  <c:v>huhti 2025</c:v>
                </c:pt>
                <c:pt idx="25">
                  <c:v>touko 2025</c:v>
                </c:pt>
                <c:pt idx="26">
                  <c:v>kesä 2025</c:v>
                </c:pt>
                <c:pt idx="27">
                  <c:v>heinä 2025</c:v>
                </c:pt>
                <c:pt idx="28">
                  <c:v>elo 2025</c:v>
                </c:pt>
                <c:pt idx="29">
                  <c:v>syys 2025</c:v>
                </c:pt>
                <c:pt idx="30">
                  <c:v>loka 2025</c:v>
                </c:pt>
                <c:pt idx="31">
                  <c:v>marras 2025</c:v>
                </c:pt>
                <c:pt idx="32">
                  <c:v>joulu 2025</c:v>
                </c:pt>
                <c:pt idx="33">
                  <c:v>tammi 2026</c:v>
                </c:pt>
                <c:pt idx="34">
                  <c:v>helmi 2026</c:v>
                </c:pt>
                <c:pt idx="35">
                  <c:v>maalis 2026</c:v>
                </c:pt>
              </c:strCache>
            </c:strRef>
          </c:cat>
          <c:val>
            <c:numRef>
              <c:f>Sheet1!$B$2:$B$37</c:f>
              <c:numCache>
                <c:formatCode>#,##0</c:formatCode>
                <c:ptCount val="36"/>
                <c:pt idx="0">
                  <c:v>1835.39552</c:v>
                </c:pt>
                <c:pt idx="1">
                  <c:v>1772.2034020000001</c:v>
                </c:pt>
                <c:pt idx="2">
                  <c:v>1637.3689280000001</c:v>
                </c:pt>
                <c:pt idx="3">
                  <c:v>1652.9952479999999</c:v>
                </c:pt>
                <c:pt idx="4">
                  <c:v>1662.5826689999999</c:v>
                </c:pt>
                <c:pt idx="5">
                  <c:v>1600.4045759999999</c:v>
                </c:pt>
                <c:pt idx="6">
                  <c:v>1709.367242</c:v>
                </c:pt>
                <c:pt idx="7">
                  <c:v>1970.2838240000001</c:v>
                </c:pt>
                <c:pt idx="8">
                  <c:v>1970.615579</c:v>
                </c:pt>
                <c:pt idx="9">
                  <c:v>1985.3821829999999</c:v>
                </c:pt>
                <c:pt idx="10">
                  <c:v>1905.793594</c:v>
                </c:pt>
                <c:pt idx="11">
                  <c:v>2170.8707100000001</c:v>
                </c:pt>
                <c:pt idx="12">
                  <c:v>2434.7684960000001</c:v>
                </c:pt>
                <c:pt idx="13">
                  <c:v>2568.533692</c:v>
                </c:pt>
                <c:pt idx="14">
                  <c:v>2593.0340670000001</c:v>
                </c:pt>
                <c:pt idx="15">
                  <c:v>2652.7482140000002</c:v>
                </c:pt>
                <c:pt idx="16">
                  <c:v>2653.7997540000001</c:v>
                </c:pt>
                <c:pt idx="17">
                  <c:v>2827.483917</c:v>
                </c:pt>
                <c:pt idx="18">
                  <c:v>2716.4653840000001</c:v>
                </c:pt>
                <c:pt idx="19">
                  <c:v>2509.3626290000002</c:v>
                </c:pt>
                <c:pt idx="20">
                  <c:v>2387.21522</c:v>
                </c:pt>
                <c:pt idx="21">
                  <c:v>2438.7700220000002</c:v>
                </c:pt>
                <c:pt idx="22">
                  <c:v>2428.4300600000001</c:v>
                </c:pt>
                <c:pt idx="23">
                  <c:v>2119.476682</c:v>
                </c:pt>
                <c:pt idx="24">
                  <c:v>1771.7091290000001</c:v>
                </c:pt>
                <c:pt idx="25">
                  <c:v>1745.8584719999999</c:v>
                </c:pt>
                <c:pt idx="26">
                  <c:v>1591.498308</c:v>
                </c:pt>
                <c:pt idx="27">
                  <c:v>1647.8810739999999</c:v>
                </c:pt>
                <c:pt idx="28">
                  <c:v>1577.052232</c:v>
                </c:pt>
                <c:pt idx="29">
                  <c:v>1429.7490230000001</c:v>
                </c:pt>
                <c:pt idx="30">
                  <c:v>1412.831588</c:v>
                </c:pt>
                <c:pt idx="31">
                  <c:v>1414.6879610000001</c:v>
                </c:pt>
                <c:pt idx="32">
                  <c:v>1334.685598</c:v>
                </c:pt>
                <c:pt idx="33">
                  <c:v>1272.0115599999999</c:v>
                </c:pt>
                <c:pt idx="34">
                  <c:v>1305.613709</c:v>
                </c:pt>
                <c:pt idx="35">
                  <c:v>1335.40569</c:v>
                </c:pt>
              </c:numCache>
            </c:numRef>
          </c:val>
          <c:smooth val="0"/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0-DA5A-472D-B49A-BD1A8C2017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Osapäätös</c:v>
                </c:pt>
              </c:strCache>
            </c:strRef>
          </c:tx>
          <c:spPr>
            <a:ln w="12700" cap="rnd">
              <a:solidFill>
                <a:srgbClr val="8F993E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rgbClr val="8F993E"/>
              </a:solidFill>
              <a:ln w="9525">
                <a:solidFill>
                  <a:srgbClr val="8F993E"/>
                </a:solidFill>
              </a:ln>
              <a:effectLst/>
            </c:spPr>
          </c:marker>
          <c:cat>
            <c:strRef>
              <c:f>Sheet1!$A$2:$A$37</c:f>
              <c:strCache>
                <c:ptCount val="36"/>
                <c:pt idx="0">
                  <c:v>huhti 2023</c:v>
                </c:pt>
                <c:pt idx="1">
                  <c:v>touko 2023</c:v>
                </c:pt>
                <c:pt idx="2">
                  <c:v>kesä 2023</c:v>
                </c:pt>
                <c:pt idx="3">
                  <c:v>heinä 2023</c:v>
                </c:pt>
                <c:pt idx="4">
                  <c:v>elo 2023</c:v>
                </c:pt>
                <c:pt idx="5">
                  <c:v>syys 2023</c:v>
                </c:pt>
                <c:pt idx="6">
                  <c:v>loka 2023</c:v>
                </c:pt>
                <c:pt idx="7">
                  <c:v>marras 2023</c:v>
                </c:pt>
                <c:pt idx="8">
                  <c:v>joulu 2023</c:v>
                </c:pt>
                <c:pt idx="9">
                  <c:v>tammi 2024</c:v>
                </c:pt>
                <c:pt idx="10">
                  <c:v>helmi 2024</c:v>
                </c:pt>
                <c:pt idx="11">
                  <c:v>maalis 2024</c:v>
                </c:pt>
                <c:pt idx="12">
                  <c:v>huhti 2024</c:v>
                </c:pt>
                <c:pt idx="13">
                  <c:v>touko 2024</c:v>
                </c:pt>
                <c:pt idx="14">
                  <c:v>kesä 2024</c:v>
                </c:pt>
                <c:pt idx="15">
                  <c:v>heinä 2024</c:v>
                </c:pt>
                <c:pt idx="16">
                  <c:v>elo 2024</c:v>
                </c:pt>
                <c:pt idx="17">
                  <c:v>syys 2024</c:v>
                </c:pt>
                <c:pt idx="18">
                  <c:v>loka 2024</c:v>
                </c:pt>
                <c:pt idx="19">
                  <c:v>marras 2024</c:v>
                </c:pt>
                <c:pt idx="20">
                  <c:v>joulu 2024</c:v>
                </c:pt>
                <c:pt idx="21">
                  <c:v>tammi 2025</c:v>
                </c:pt>
                <c:pt idx="22">
                  <c:v>helmi 2025</c:v>
                </c:pt>
                <c:pt idx="23">
                  <c:v>maalis 2025</c:v>
                </c:pt>
                <c:pt idx="24">
                  <c:v>huhti 2025</c:v>
                </c:pt>
                <c:pt idx="25">
                  <c:v>touko 2025</c:v>
                </c:pt>
                <c:pt idx="26">
                  <c:v>kesä 2025</c:v>
                </c:pt>
                <c:pt idx="27">
                  <c:v>heinä 2025</c:v>
                </c:pt>
                <c:pt idx="28">
                  <c:v>elo 2025</c:v>
                </c:pt>
                <c:pt idx="29">
                  <c:v>syys 2025</c:v>
                </c:pt>
                <c:pt idx="30">
                  <c:v>loka 2025</c:v>
                </c:pt>
                <c:pt idx="31">
                  <c:v>marras 2025</c:v>
                </c:pt>
                <c:pt idx="32">
                  <c:v>joulu 2025</c:v>
                </c:pt>
                <c:pt idx="33">
                  <c:v>tammi 2026</c:v>
                </c:pt>
                <c:pt idx="34">
                  <c:v>helmi 2026</c:v>
                </c:pt>
                <c:pt idx="35">
                  <c:v>maalis 2026</c:v>
                </c:pt>
              </c:strCache>
            </c:strRef>
          </c:cat>
          <c:val>
            <c:numRef>
              <c:f>Sheet1!$C$2:$C$37</c:f>
              <c:numCache>
                <c:formatCode>#,##0</c:formatCode>
                <c:ptCount val="36"/>
                <c:pt idx="0">
                  <c:v>1115.159236</c:v>
                </c:pt>
                <c:pt idx="1">
                  <c:v>1182.9219210000001</c:v>
                </c:pt>
                <c:pt idx="2">
                  <c:v>1425.9497610000001</c:v>
                </c:pt>
                <c:pt idx="3">
                  <c:v>1465.7693979999999</c:v>
                </c:pt>
                <c:pt idx="4">
                  <c:v>1480.0914419999999</c:v>
                </c:pt>
                <c:pt idx="5">
                  <c:v>1582.5854959999999</c:v>
                </c:pt>
                <c:pt idx="6">
                  <c:v>1639.5296740000001</c:v>
                </c:pt>
                <c:pt idx="7">
                  <c:v>1780.520497</c:v>
                </c:pt>
                <c:pt idx="8">
                  <c:v>1871.218695</c:v>
                </c:pt>
                <c:pt idx="9">
                  <c:v>1922.851435</c:v>
                </c:pt>
                <c:pt idx="10">
                  <c:v>1953.3074549999999</c:v>
                </c:pt>
                <c:pt idx="11">
                  <c:v>1995.8896239999999</c:v>
                </c:pt>
                <c:pt idx="12">
                  <c:v>2141.3048140000001</c:v>
                </c:pt>
                <c:pt idx="13">
                  <c:v>2224.4637250000001</c:v>
                </c:pt>
                <c:pt idx="14">
                  <c:v>2134.588338</c:v>
                </c:pt>
                <c:pt idx="15">
                  <c:v>2129.9704999999999</c:v>
                </c:pt>
                <c:pt idx="16">
                  <c:v>2177.7418010000001</c:v>
                </c:pt>
                <c:pt idx="17">
                  <c:v>2166.7433550000001</c:v>
                </c:pt>
                <c:pt idx="18">
                  <c:v>2322.158175</c:v>
                </c:pt>
                <c:pt idx="19">
                  <c:v>2374.4667629999999</c:v>
                </c:pt>
                <c:pt idx="20">
                  <c:v>2201.6520089999999</c:v>
                </c:pt>
                <c:pt idx="21">
                  <c:v>2161.9585539999998</c:v>
                </c:pt>
                <c:pt idx="22">
                  <c:v>2197.6064070000002</c:v>
                </c:pt>
                <c:pt idx="23">
                  <c:v>2134.3737679999999</c:v>
                </c:pt>
                <c:pt idx="24">
                  <c:v>2079.990843</c:v>
                </c:pt>
                <c:pt idx="25">
                  <c:v>1991.042778</c:v>
                </c:pt>
                <c:pt idx="26">
                  <c:v>1890.8702149999999</c:v>
                </c:pt>
                <c:pt idx="27">
                  <c:v>1880.371764</c:v>
                </c:pt>
                <c:pt idx="28">
                  <c:v>1903.4541079999999</c:v>
                </c:pt>
                <c:pt idx="29">
                  <c:v>1873.993886</c:v>
                </c:pt>
                <c:pt idx="30">
                  <c:v>1692.1540299999999</c:v>
                </c:pt>
                <c:pt idx="31">
                  <c:v>1627.678312</c:v>
                </c:pt>
                <c:pt idx="32">
                  <c:v>1586.375186</c:v>
                </c:pt>
                <c:pt idx="33">
                  <c:v>1619.1237639999999</c:v>
                </c:pt>
                <c:pt idx="34">
                  <c:v>1503.3976869999999</c:v>
                </c:pt>
                <c:pt idx="35">
                  <c:v>1588.202372</c:v>
                </c:pt>
              </c:numCache>
            </c:numRef>
          </c:val>
          <c:smooth val="0"/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1-DA5A-472D-B49A-BD1A8C2017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Lainapäätös</c:v>
                </c:pt>
              </c:strCache>
            </c:strRef>
          </c:tx>
          <c:spPr>
            <a:ln w="12700" cap="rnd">
              <a:solidFill>
                <a:srgbClr val="C66E4E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6E4E"/>
              </a:solidFill>
              <a:ln w="9525">
                <a:solidFill>
                  <a:srgbClr val="C66E4E"/>
                </a:solidFill>
              </a:ln>
              <a:effectLst/>
            </c:spPr>
          </c:marker>
          <c:cat>
            <c:strRef>
              <c:f>Sheet1!$A$2:$A$37</c:f>
              <c:strCache>
                <c:ptCount val="36"/>
                <c:pt idx="0">
                  <c:v>huhti 2023</c:v>
                </c:pt>
                <c:pt idx="1">
                  <c:v>touko 2023</c:v>
                </c:pt>
                <c:pt idx="2">
                  <c:v>kesä 2023</c:v>
                </c:pt>
                <c:pt idx="3">
                  <c:v>heinä 2023</c:v>
                </c:pt>
                <c:pt idx="4">
                  <c:v>elo 2023</c:v>
                </c:pt>
                <c:pt idx="5">
                  <c:v>syys 2023</c:v>
                </c:pt>
                <c:pt idx="6">
                  <c:v>loka 2023</c:v>
                </c:pt>
                <c:pt idx="7">
                  <c:v>marras 2023</c:v>
                </c:pt>
                <c:pt idx="8">
                  <c:v>joulu 2023</c:v>
                </c:pt>
                <c:pt idx="9">
                  <c:v>tammi 2024</c:v>
                </c:pt>
                <c:pt idx="10">
                  <c:v>helmi 2024</c:v>
                </c:pt>
                <c:pt idx="11">
                  <c:v>maalis 2024</c:v>
                </c:pt>
                <c:pt idx="12">
                  <c:v>huhti 2024</c:v>
                </c:pt>
                <c:pt idx="13">
                  <c:v>touko 2024</c:v>
                </c:pt>
                <c:pt idx="14">
                  <c:v>kesä 2024</c:v>
                </c:pt>
                <c:pt idx="15">
                  <c:v>heinä 2024</c:v>
                </c:pt>
                <c:pt idx="16">
                  <c:v>elo 2024</c:v>
                </c:pt>
                <c:pt idx="17">
                  <c:v>syys 2024</c:v>
                </c:pt>
                <c:pt idx="18">
                  <c:v>loka 2024</c:v>
                </c:pt>
                <c:pt idx="19">
                  <c:v>marras 2024</c:v>
                </c:pt>
                <c:pt idx="20">
                  <c:v>joulu 2024</c:v>
                </c:pt>
                <c:pt idx="21">
                  <c:v>tammi 2025</c:v>
                </c:pt>
                <c:pt idx="22">
                  <c:v>helmi 2025</c:v>
                </c:pt>
                <c:pt idx="23">
                  <c:v>maalis 2025</c:v>
                </c:pt>
                <c:pt idx="24">
                  <c:v>huhti 2025</c:v>
                </c:pt>
                <c:pt idx="25">
                  <c:v>touko 2025</c:v>
                </c:pt>
                <c:pt idx="26">
                  <c:v>kesä 2025</c:v>
                </c:pt>
                <c:pt idx="27">
                  <c:v>heinä 2025</c:v>
                </c:pt>
                <c:pt idx="28">
                  <c:v>elo 2025</c:v>
                </c:pt>
                <c:pt idx="29">
                  <c:v>syys 2025</c:v>
                </c:pt>
                <c:pt idx="30">
                  <c:v>loka 2025</c:v>
                </c:pt>
                <c:pt idx="31">
                  <c:v>marras 2025</c:v>
                </c:pt>
                <c:pt idx="32">
                  <c:v>joulu 2025</c:v>
                </c:pt>
                <c:pt idx="33">
                  <c:v>tammi 2026</c:v>
                </c:pt>
                <c:pt idx="34">
                  <c:v>helmi 2026</c:v>
                </c:pt>
                <c:pt idx="35">
                  <c:v>maalis 2026</c:v>
                </c:pt>
              </c:strCache>
            </c:strRef>
          </c:cat>
          <c:val>
            <c:numRef>
              <c:f>Sheet1!$D$2:$D$37</c:f>
              <c:numCache>
                <c:formatCode>#,##0</c:formatCode>
                <c:ptCount val="36"/>
                <c:pt idx="0">
                  <c:v>1301.8009099000001</c:v>
                </c:pt>
                <c:pt idx="1">
                  <c:v>1240.0947478999999</c:v>
                </c:pt>
                <c:pt idx="2">
                  <c:v>1070.3285060000001</c:v>
                </c:pt>
                <c:pt idx="3">
                  <c:v>1176.429864</c:v>
                </c:pt>
                <c:pt idx="4">
                  <c:v>1172.9297919999999</c:v>
                </c:pt>
                <c:pt idx="5">
                  <c:v>1240.4829070000001</c:v>
                </c:pt>
                <c:pt idx="6">
                  <c:v>1305.8449129999999</c:v>
                </c:pt>
                <c:pt idx="7">
                  <c:v>1424.986361</c:v>
                </c:pt>
                <c:pt idx="8">
                  <c:v>1896.447682</c:v>
                </c:pt>
                <c:pt idx="9">
                  <c:v>1923.921368</c:v>
                </c:pt>
                <c:pt idx="10">
                  <c:v>1912.2423659999999</c:v>
                </c:pt>
                <c:pt idx="11">
                  <c:v>1915.3676109999999</c:v>
                </c:pt>
                <c:pt idx="12">
                  <c:v>2029.661648</c:v>
                </c:pt>
                <c:pt idx="13">
                  <c:v>2171.3205560000001</c:v>
                </c:pt>
                <c:pt idx="14">
                  <c:v>2256.8717750000001</c:v>
                </c:pt>
                <c:pt idx="15">
                  <c:v>2140.2781009999999</c:v>
                </c:pt>
                <c:pt idx="16">
                  <c:v>2170.136215</c:v>
                </c:pt>
                <c:pt idx="17">
                  <c:v>2227.8983680000001</c:v>
                </c:pt>
                <c:pt idx="18">
                  <c:v>2235.367921</c:v>
                </c:pt>
                <c:pt idx="19">
                  <c:v>2226.2386369999999</c:v>
                </c:pt>
                <c:pt idx="20">
                  <c:v>1993.5637409999999</c:v>
                </c:pt>
                <c:pt idx="21">
                  <c:v>1990.9473</c:v>
                </c:pt>
                <c:pt idx="22">
                  <c:v>2089.5478739999999</c:v>
                </c:pt>
                <c:pt idx="23">
                  <c:v>1990.811921</c:v>
                </c:pt>
                <c:pt idx="24">
                  <c:v>2034.6232520000001</c:v>
                </c:pt>
                <c:pt idx="25">
                  <c:v>1900.4495750000001</c:v>
                </c:pt>
                <c:pt idx="26">
                  <c:v>1880.50173</c:v>
                </c:pt>
                <c:pt idx="27">
                  <c:v>1998.8251909999999</c:v>
                </c:pt>
                <c:pt idx="28">
                  <c:v>1969.661345</c:v>
                </c:pt>
                <c:pt idx="29">
                  <c:v>1984.345112</c:v>
                </c:pt>
                <c:pt idx="30">
                  <c:v>1939.4209980000001</c:v>
                </c:pt>
                <c:pt idx="31">
                  <c:v>1885.5590970000001</c:v>
                </c:pt>
                <c:pt idx="32">
                  <c:v>1672.1250010000001</c:v>
                </c:pt>
                <c:pt idx="33">
                  <c:v>1633.8618160000001</c:v>
                </c:pt>
                <c:pt idx="34">
                  <c:v>1566.3507179999999</c:v>
                </c:pt>
                <c:pt idx="35">
                  <c:v>1723.842744</c:v>
                </c:pt>
              </c:numCache>
            </c:numRef>
          </c:val>
          <c:smooth val="0"/>
          <c:extLst xmlns:a14="http://schemas.microsoft.com/office/drawing/2010/main" xmlns:wp="http://schemas.openxmlformats.org/drawingml/2006/wordprocessingDrawing" xmlns:xml="http://www.w3.org/XML/1998/namespace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2-DA5A-472D-B49A-BD1A8C201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7477983"/>
        <c:axId val="1907474655"/>
      </c:lineChart>
      <c:catAx>
        <c:axId val="190747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8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1907474655"/>
        <c:crosses val="autoZero"/>
        <c:auto val="0"/>
        <c:lblAlgn val="ctr"/>
        <c:lblOffset val="100"/>
        <c:noMultiLvlLbl val="0"/>
      </c:catAx>
      <c:valAx>
        <c:axId val="1907474655"/>
        <c:scaling>
          <c:orientation val="minMax"/>
          <c:max val="30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  <c:crossAx val="1907477983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lang="fi-FI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mtId="4294967295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fi-F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5119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93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4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04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7B1815D-3301-4581-8040-8A68D83903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A5E5D29F-4D84-411E-AFD3-46195E7AFA5C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A9D3C2C-0768-42A5-9F01-A1C802B3E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69B1E1A-632A-41B2-975B-CC03E661D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19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17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326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48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99F69-7DCC-478A-8094-2E2C021CE800}" type="slidenum">
              <a:rPr lang="fi-FI" altLang="fi-FI" smtClean="0"/>
              <a:t>10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24700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C0CC746-058B-4918-B334-E511BFD3D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4EC4AED2-13C8-4D9F-A6F2-C9F59F2823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6" name="Tekstin paikkamerkki 8">
            <a:extLst>
              <a:ext uri="{FF2B5EF4-FFF2-40B4-BE49-F238E27FC236}">
                <a16:creationId xmlns:a16="http://schemas.microsoft.com/office/drawing/2014/main" id="{5D9F90AB-8169-408A-8591-222EDF3A1B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44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22096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660260"/>
            <a:ext cx="8229600" cy="723727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4040188" cy="84435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067694"/>
            <a:ext cx="4040188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844350"/>
          </a:xfrm>
        </p:spPr>
        <p:txBody>
          <a:bodyPr anchor="b"/>
          <a:lstStyle>
            <a:lvl1pPr marL="0" indent="0">
              <a:buNone/>
              <a:defRPr sz="20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067694"/>
            <a:ext cx="4041775" cy="252692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B7E4DA-D7D6-43B7-B12C-511F0AE14A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0318-9515-4937-9D9C-06CD58540522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64491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6408712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3798" y="4857179"/>
            <a:ext cx="1600200" cy="228600"/>
          </a:xfrm>
        </p:spPr>
        <p:txBody>
          <a:bodyPr/>
          <a:lstStyle>
            <a:lvl1pPr>
              <a:defRPr sz="110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83568" y="1563638"/>
            <a:ext cx="6408712" cy="309634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411344842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63C131-89C2-4A69-B52F-9FCB5353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75537"/>
            <a:ext cx="6482680" cy="438299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D3DA042-0F94-4F99-B51F-6C2B5D2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4" name="Kuvan paikkamerkki 2">
            <a:extLst>
              <a:ext uri="{FF2B5EF4-FFF2-40B4-BE49-F238E27FC236}">
                <a16:creationId xmlns:a16="http://schemas.microsoft.com/office/drawing/2014/main" id="{7C3414B9-AD8A-4BB7-B168-8F6C60EB0F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308304" y="0"/>
            <a:ext cx="1835696" cy="5143500"/>
          </a:xfrm>
        </p:spPr>
        <p:txBody>
          <a:bodyPr anchor="ctr"/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0047464E-52FB-4190-B561-6DDA98A18F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09600" y="1419622"/>
            <a:ext cx="3026296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B4E3F2D1-9F7B-4DA7-B198-3BBDFFED8AA5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3923928" y="1419623"/>
            <a:ext cx="3168352" cy="194421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4715507C-5B63-4ACE-9FB7-10EB4D359DB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11E6EBF0-6E43-4CE5-BA1E-2F78FFC21507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425824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B8668313-7307-4D73-8B4D-1E679C00287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4837267" y="3507854"/>
            <a:ext cx="2209800" cy="1292746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51930871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Otsikko, sisältö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3614" y="771550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03614" y="1714500"/>
            <a:ext cx="3796378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716016" y="1714500"/>
            <a:ext cx="3818384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431D3D-FAC1-42DB-8E7C-36229F90D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EF0F38-9631-4D71-8B3C-1C31403B084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66288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1232" y="699542"/>
            <a:ext cx="6400800" cy="342900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fi-FI" noProof="0"/>
              <a:t>Lisää kaavio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, kaavi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>
            <a:extLst>
              <a:ext uri="{FF2B5EF4-FFF2-40B4-BE49-F238E27FC236}">
                <a16:creationId xmlns:a16="http://schemas.microsoft.com/office/drawing/2014/main" id="{55DD5054-B118-41E8-8E3E-713B0E63DDC1}"/>
              </a:ext>
            </a:extLst>
          </p:cNvPr>
          <p:cNvSpPr/>
          <p:nvPr userDrawn="1"/>
        </p:nvSpPr>
        <p:spPr bwMode="auto">
          <a:xfrm>
            <a:off x="7164288" y="0"/>
            <a:ext cx="1979712" cy="1666578"/>
          </a:xfrm>
          <a:prstGeom prst="rect">
            <a:avLst/>
          </a:prstGeom>
          <a:solidFill>
            <a:srgbClr val="25374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428969A3-CBE0-4F4E-BE08-BCB791CCF964}"/>
              </a:ext>
            </a:extLst>
          </p:cNvPr>
          <p:cNvSpPr/>
          <p:nvPr userDrawn="1"/>
        </p:nvSpPr>
        <p:spPr bwMode="auto">
          <a:xfrm>
            <a:off x="7164288" y="1707654"/>
            <a:ext cx="1979712" cy="1707654"/>
          </a:xfrm>
          <a:prstGeom prst="rect">
            <a:avLst/>
          </a:prstGeom>
          <a:solidFill>
            <a:srgbClr val="8F993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6FED0601-6DC6-4B09-950C-F5499A138C85}"/>
              </a:ext>
            </a:extLst>
          </p:cNvPr>
          <p:cNvSpPr/>
          <p:nvPr userDrawn="1"/>
        </p:nvSpPr>
        <p:spPr bwMode="auto">
          <a:xfrm>
            <a:off x="7164288" y="3456384"/>
            <a:ext cx="1979712" cy="1689062"/>
          </a:xfrm>
          <a:prstGeom prst="rect">
            <a:avLst/>
          </a:prstGeom>
          <a:solidFill>
            <a:srgbClr val="C66E4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i-FI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/>
              <a:ea typeface="ヒラギノ角ゴ Pro W3" pitchFamily="32" charset="-128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27942"/>
            <a:ext cx="4738464" cy="342900"/>
          </a:xfrm>
        </p:spPr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588084"/>
            <a:ext cx="6264696" cy="271185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798A5E-2CC7-46B8-963D-7D8C1E316205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12" name="Tekstin paikkamerkki 3">
            <a:extLst>
              <a:ext uri="{FF2B5EF4-FFF2-40B4-BE49-F238E27FC236}">
                <a16:creationId xmlns:a16="http://schemas.microsoft.com/office/drawing/2014/main" id="{34E6F379-24DF-4C1A-AD43-2E579E373D96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18656" y="387668"/>
            <a:ext cx="1558644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Tekstin paikkamerkki 3">
            <a:extLst>
              <a:ext uri="{FF2B5EF4-FFF2-40B4-BE49-F238E27FC236}">
                <a16:creationId xmlns:a16="http://schemas.microsoft.com/office/drawing/2014/main" id="{B50F4466-7573-4A72-982A-A760B53551E7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kstin paikkamerkki 3">
            <a:extLst>
              <a:ext uri="{FF2B5EF4-FFF2-40B4-BE49-F238E27FC236}">
                <a16:creationId xmlns:a16="http://schemas.microsoft.com/office/drawing/2014/main" id="{FD1478DD-A875-4605-8FEF-A05EFE7AB32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3847356"/>
            <a:ext cx="1548172" cy="864096"/>
          </a:xfrm>
        </p:spPr>
        <p:txBody>
          <a:bodyPr lIns="36000" tIns="36000" rIns="36000" bIns="36000" anchor="ctr"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93865367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Mukautettu asettelu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707654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9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8622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4048"/>
            <a:ext cx="3509539" cy="613155"/>
          </a:xfrm>
          <a:prstGeom prst="rect">
            <a:avLst/>
          </a:prstGeom>
        </p:spPr>
      </p:pic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32745B-DFFB-4C4D-A40C-3EA1C9AF70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03998"/>
            <a:ext cx="1600200" cy="22860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9" name="Otsikko 1">
            <a:extLst>
              <a:ext uri="{FF2B5EF4-FFF2-40B4-BE49-F238E27FC236}">
                <a16:creationId xmlns:a16="http://schemas.microsoft.com/office/drawing/2014/main" id="{FC354B37-A1D3-473C-A4A3-2C932D522E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7040" y="2211710"/>
            <a:ext cx="5105400" cy="660648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11" name="Tekstin paikkamerkki 8">
            <a:extLst>
              <a:ext uri="{FF2B5EF4-FFF2-40B4-BE49-F238E27FC236}">
                <a16:creationId xmlns:a16="http://schemas.microsoft.com/office/drawing/2014/main" id="{55BF0D1B-2FA7-4AA1-B21D-C3621E2BFED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1790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</p:spTree>
    <p:extLst>
      <p:ext uri="{BB962C8B-B14F-4D97-AF65-F5344CB8AC3E}">
        <p14:creationId xmlns:p14="http://schemas.microsoft.com/office/powerpoint/2010/main" val="1379113402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56066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93614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41237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6829249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099722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69250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71298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04425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79468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11168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</p:spPr>
        <p:txBody>
          <a:bodyPr/>
          <a:lstStyle/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10" name="Chart 9"/>
          <p:cNvGraphicFramePr/>
          <p:nvPr userDrawn="1">
            <p:extLst>
              <p:ext uri="{D42A27DB-BD31-4B8C-83A1-F6EECF244321}">
                <p14:modId xmlns:p14="http://schemas.microsoft.com/office/powerpoint/2010/main" val="560017094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260386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D5829F-58B5-4909-A619-5F56E7B358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2211462"/>
            <a:ext cx="4968552" cy="675754"/>
          </a:xfrm>
        </p:spPr>
        <p:txBody>
          <a:bodyPr anchor="t"/>
          <a:lstStyle>
            <a:lvl1pPr>
              <a:defRPr sz="24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Esityksen otsikko keskellä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CD824058-80B7-4646-8BA7-691182E923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9549" y="2932038"/>
            <a:ext cx="4968875" cy="431800"/>
          </a:xfrm>
        </p:spPr>
        <p:txBody>
          <a:bodyPr/>
          <a:lstStyle>
            <a:lvl1pPr marL="0" indent="0">
              <a:buNone/>
              <a:defRPr lang="fi-FI" sz="1800" smtClean="0">
                <a:solidFill>
                  <a:srgbClr val="94C43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rgbClr val="94C43A"/>
                </a:solidFill>
              </a:defRPr>
            </a:lvl2pPr>
            <a:lvl3pPr>
              <a:defRPr sz="1800">
                <a:solidFill>
                  <a:srgbClr val="94C43A"/>
                </a:solidFill>
              </a:defRPr>
            </a:lvl3pPr>
            <a:lvl4pPr>
              <a:defRPr sz="1800">
                <a:solidFill>
                  <a:srgbClr val="94C43A"/>
                </a:solidFill>
              </a:defRPr>
            </a:lvl4pPr>
            <a:lvl5pPr>
              <a:defRPr sz="1800">
                <a:solidFill>
                  <a:srgbClr val="94C43A"/>
                </a:solidFill>
              </a:defRPr>
            </a:lvl5pPr>
          </a:lstStyle>
          <a:p>
            <a:pPr lvl="0"/>
            <a:r>
              <a:rPr lang="fi-FI"/>
              <a:t>Alaotsikko</a:t>
            </a:r>
          </a:p>
        </p:txBody>
      </p:sp>
    </p:spTree>
    <p:extLst>
      <p:ext uri="{BB962C8B-B14F-4D97-AF65-F5344CB8AC3E}">
        <p14:creationId xmlns:p14="http://schemas.microsoft.com/office/powerpoint/2010/main" val="355342034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9474110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4676423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C2E1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4281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55577" y="1419622"/>
            <a:ext cx="7869310" cy="3167063"/>
          </a:xfrm>
        </p:spPr>
        <p:txBody>
          <a:bodyPr/>
          <a:lstStyle/>
          <a:p>
            <a:r>
              <a:rPr lang="fi-FI"/>
              <a:t>Lisää taulukko napsauttamalla kuvaketta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659325840"/>
              </p:ext>
            </p:extLst>
          </p:nvPr>
        </p:nvGraphicFramePr>
        <p:xfrm>
          <a:off x="1187624" y="207605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95235473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7259441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101973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54164870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2085508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0015814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94524613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81479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940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353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33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18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i-FI">
                        <a:solidFill>
                          <a:srgbClr val="253746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922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5319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905000" y="1714500"/>
            <a:ext cx="3238500" cy="29718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55576" y="888477"/>
            <a:ext cx="627084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55576" y="1592617"/>
            <a:ext cx="7778824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8079" y="4853044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4578"/>
            <a:ext cx="3509530" cy="6131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  <p:sldLayoutId id="2147483749" r:id="rId3"/>
    <p:sldLayoutId id="2147483704" r:id="rId4"/>
    <p:sldLayoutId id="2147483702" r:id="rId5"/>
    <p:sldLayoutId id="2147483735" r:id="rId6"/>
    <p:sldLayoutId id="2147483736" r:id="rId7"/>
    <p:sldLayoutId id="2147483681" r:id="rId8"/>
    <p:sldLayoutId id="2147483683" r:id="rId9"/>
    <p:sldLayoutId id="2147483684" r:id="rId10"/>
    <p:sldLayoutId id="2147483685" r:id="rId11"/>
    <p:sldLayoutId id="2147483686" r:id="rId12"/>
    <p:sldLayoutId id="2147483696" r:id="rId13"/>
    <p:sldLayoutId id="2147483697" r:id="rId14"/>
    <p:sldLayoutId id="2147483691" r:id="rId15"/>
    <p:sldLayoutId id="2147483693" r:id="rId16"/>
    <p:sldLayoutId id="2147483699" r:id="rId17"/>
    <p:sldLayoutId id="2147483700" r:id="rId18"/>
    <p:sldLayoutId id="2147483734" r:id="rId19"/>
  </p:sldLayoutIdLst>
  <p:transition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•"/>
        <a:defRPr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6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Font typeface="Wingdings" panose="05000000000000000000" pitchFamily="2" charset="2"/>
        <a:buChar char="§"/>
        <a:defRPr sz="14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–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53746"/>
        </a:buClr>
        <a:buChar char="»"/>
        <a:defRPr sz="1200">
          <a:solidFill>
            <a:schemeClr val="tx2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0358E-73D9-4004-8034-E1A5C002406B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D2614-99BD-4E49-B610-DC8BE44B5C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23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6" r:id="rId8"/>
    <p:sldLayoutId id="2147483747" r:id="rId9"/>
    <p:sldLayoutId id="2147483748" r:id="rId10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AF7FBC0C-41C5-40CB-8D84-DCB22AC2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Korkotukivaltuuden</a:t>
            </a:r>
            <a:r>
              <a:rPr lang="en-GB" dirty="0"/>
              <a:t> </a:t>
            </a:r>
            <a:r>
              <a:rPr lang="en-GB" dirty="0" err="1"/>
              <a:t>käyttö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8F7F97F4-1659-47BE-882F-D48948A1CF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1.1.2026-31.3.2026</a:t>
            </a:r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7C3A7A-86D2-488D-B72F-3B10EC0B4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465057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20960B4E-F85E-43AC-8E43-39601FAD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3681"/>
            <a:ext cx="6270848" cy="342900"/>
          </a:xfrm>
        </p:spPr>
        <p:txBody>
          <a:bodyPr/>
          <a:lstStyle/>
          <a:p>
            <a:r>
              <a:rPr lang="en-US"/>
              <a:t>Erityisryhmien investointiavustus (M€)</a:t>
            </a:r>
            <a:br>
              <a:rPr lang="en-US"/>
            </a:br>
            <a:r>
              <a:rPr lang="en-US" sz="1200"/>
              <a:t>- käyttäjäryhmät ja päätösvaiheet </a:t>
            </a:r>
            <a:endParaRPr lang="fi-FI" sz="1200"/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A8964F9D-BC48-4B62-AA87-F8EF94F65ABC}"/>
              </a:ext>
            </a:extLst>
          </p:cNvPr>
          <p:cNvSpPr txBox="1"/>
          <p:nvPr/>
        </p:nvSpPr>
        <p:spPr bwMode="auto">
          <a:xfrm>
            <a:off x="8171" y="1501368"/>
            <a:ext cx="1289509" cy="101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C66E4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  <a:t>Avustusta</a:t>
            </a:r>
            <a:b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C66E4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C66E4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  <a:t>käytetty</a:t>
            </a:r>
            <a:endParaRPr kumimoji="0" lang="fi-FI" sz="1200" b="1" i="0" u="none" strike="noStrike" kern="0" cap="none" spc="0" normalizeH="0" baseline="0" noProof="0">
              <a:ln>
                <a:noFill/>
              </a:ln>
              <a:solidFill>
                <a:srgbClr val="C66E4E"/>
              </a:solidFill>
              <a:effectLst/>
              <a:uLnTx/>
              <a:uFillTx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fi-FI" sz="1400" b="1" kern="0">
                <a:solidFill>
                  <a:srgbClr val="C66E4E"/>
                </a:solidFill>
                <a:ea typeface="Verdana" panose="020B0604030504040204" pitchFamily="34" charset="0"/>
                <a:cs typeface="Arial" panose="020B0604020202020204" pitchFamily="34" charset="0"/>
              </a:rPr>
              <a:t>4  </a:t>
            </a:r>
            <a:r>
              <a:rPr kumimoji="0" lang="fi-FI" sz="1400" b="1" i="0" u="none" strike="noStrike" kern="0" cap="none" spc="0" normalizeH="0" baseline="0" noProof="0">
                <a:ln>
                  <a:noFill/>
                </a:ln>
                <a:solidFill>
                  <a:srgbClr val="C66E4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  <a:t>M€</a:t>
            </a:r>
          </a:p>
          <a:p>
            <a:pPr lvl="0" algn="ctr">
              <a:defRPr/>
            </a:pPr>
            <a:r>
              <a:rPr lang="fi-FI" sz="1200" b="1" kern="0">
                <a:solidFill>
                  <a:srgbClr val="C66E4E"/>
                </a:solidFill>
                <a:ea typeface="Verdana" panose="020B0604030504040204" pitchFamily="34" charset="0"/>
                <a:cs typeface="Arial" panose="020B0604020202020204" pitchFamily="34" charset="0"/>
              </a:rPr>
              <a:t>(23%)</a:t>
            </a:r>
            <a:endParaRPr kumimoji="0" lang="fi-FI" sz="1200" b="1" i="0" u="none" strike="noStrike" kern="0" cap="none" spc="0" normalizeH="0" baseline="0" noProof="0">
              <a:ln>
                <a:noFill/>
              </a:ln>
              <a:solidFill>
                <a:srgbClr val="C66E4E"/>
              </a:solidFill>
              <a:effectLst/>
              <a:uLnTx/>
              <a:uFillTx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52384794-57F6-4A7C-AF31-68BA2DD299BF}"/>
              </a:ext>
            </a:extLst>
          </p:cNvPr>
          <p:cNvSpPr txBox="1"/>
          <p:nvPr/>
        </p:nvSpPr>
        <p:spPr bwMode="auto">
          <a:xfrm>
            <a:off x="8172" y="2413660"/>
            <a:ext cx="1301882" cy="2682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1" i="0" u="none" strike="noStrike" kern="0" cap="none" spc="0" normalizeH="0" baseline="0" noProof="0">
              <a:ln>
                <a:noFill/>
              </a:ln>
              <a:solidFill>
                <a:srgbClr val="8F993E"/>
              </a:solidFill>
              <a:effectLst/>
              <a:uLnTx/>
              <a:uFillTx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8F993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  <a:t>Avustusta jäljellä</a:t>
            </a:r>
            <a:endParaRPr kumimoji="0" lang="fi-FI" sz="1200" b="1" i="0" u="none" strike="noStrike" kern="0" cap="none" spc="0" normalizeH="0" baseline="0" noProof="0">
              <a:ln>
                <a:noFill/>
              </a:ln>
              <a:solidFill>
                <a:srgbClr val="8F993E"/>
              </a:solidFill>
              <a:effectLst/>
              <a:uLnTx/>
              <a:uFillTx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400" b="1" i="0" u="none" strike="noStrike" kern="0" cap="none" spc="0" normalizeH="0" baseline="0" noProof="0">
                <a:ln>
                  <a:noFill/>
                </a:ln>
                <a:solidFill>
                  <a:srgbClr val="8F993E"/>
                </a:solidFill>
                <a:effectLst/>
                <a:uLnTx/>
                <a:uFillTx/>
                <a:ea typeface="Verdana" panose="020B0604030504040204" pitchFamily="34" charset="0"/>
                <a:cs typeface="Arial" panose="020B0604020202020204" pitchFamily="34" charset="0"/>
              </a:rPr>
              <a:t>11 M€</a:t>
            </a:r>
          </a:p>
          <a:p>
            <a:pPr lvl="0" algn="ctr">
              <a:defRPr/>
            </a:pPr>
            <a:r>
              <a:rPr lang="fi-FI" sz="1200" b="1" kern="0">
                <a:solidFill>
                  <a:srgbClr val="8F993E"/>
                </a:solidFill>
                <a:ea typeface="Verdana" panose="020B0604030504040204" pitchFamily="34" charset="0"/>
                <a:cs typeface="Arial" panose="020B0604020202020204" pitchFamily="34" charset="0"/>
              </a:rPr>
              <a:t>(77%)</a:t>
            </a:r>
            <a:endParaRPr kumimoji="0" lang="fi-FI" sz="1200" b="1" i="0" u="none" strike="noStrike" kern="0" cap="none" spc="0" normalizeH="0" baseline="0" noProof="0">
              <a:ln>
                <a:noFill/>
              </a:ln>
              <a:solidFill>
                <a:srgbClr val="8F993E"/>
              </a:solidFill>
              <a:effectLst/>
              <a:uLnTx/>
              <a:uFillTx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506595"/>
              </p:ext>
            </p:extLst>
          </p:nvPr>
        </p:nvGraphicFramePr>
        <p:xfrm>
          <a:off x="1936114" y="1276932"/>
          <a:ext cx="4972165" cy="302400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801509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5853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l"/>
                      <a:r>
                        <a:rPr lang="fi-FI" sz="1100">
                          <a:solidFill>
                            <a:schemeClr val="bg1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Käyttäjäryhmä</a:t>
                      </a:r>
                      <a:endParaRPr lang="fi-FI" sz="1100" b="0">
                        <a:solidFill>
                          <a:schemeClr val="bg1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err="1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</a:t>
                      </a:r>
                      <a:r>
                        <a:rPr lang="en-GB" sz="1100" dirty="0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-</a:t>
                      </a:r>
                    </a:p>
                    <a:p>
                      <a:pPr algn="ctr"/>
                      <a:r>
                        <a:rPr lang="en-GB" sz="1100" dirty="0" err="1">
                          <a:solidFill>
                            <a:srgbClr val="000000"/>
                          </a:solidFill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varaus</a:t>
                      </a:r>
                      <a:endParaRPr lang="en-GB" sz="1100" dirty="0">
                        <a:solidFill>
                          <a:srgbClr val="000000"/>
                        </a:solidFill>
                        <a:latin typeface="+mn-lt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1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Avustus-</a:t>
                      </a:r>
                    </a:p>
                    <a:p>
                      <a:pPr algn="ctr" rtl="0" fontAlgn="ctr"/>
                      <a:r>
                        <a:rPr lang="fi-FI" sz="110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päätös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Vammaiset*</a:t>
                      </a: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3,5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Pitkäaikaisasunnottomat</a:t>
                      </a: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0,0</a:t>
                      </a: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Ikääntyneet</a:t>
                      </a: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33,9</a:t>
                      </a: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0,0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51375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erityisryhmät</a:t>
                      </a: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5,4</a:t>
                      </a: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Yhteensä</a:t>
                      </a:r>
                    </a:p>
                  </a:txBody>
                  <a:tcPr marL="72000" marR="36000"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40,9</a:t>
                      </a:r>
                    </a:p>
                  </a:txBody>
                  <a:tcPr marL="72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72000" marR="36000"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58168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15412" y="4334573"/>
            <a:ext cx="63569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/>
              <a:t> * Sisältää ryhmät: kehitysvammaiset, vaikeavammaiset sekä autismikirjon henkilöt</a:t>
            </a:r>
          </a:p>
        </p:txBody>
      </p:sp>
      <p:sp>
        <p:nvSpPr>
          <p:cNvPr id="13" name="Tekstin paikkamerkki 8">
            <a:extLst>
              <a:ext uri="{FF2B5EF4-FFF2-40B4-BE49-F238E27FC236}">
                <a16:creationId xmlns:a16="http://schemas.microsoft.com/office/drawing/2014/main" id="{82F469B3-1F08-4C7D-9C30-5C822581C393}"/>
              </a:ext>
            </a:extLst>
          </p:cNvPr>
          <p:cNvSpPr txBox="1"/>
          <p:nvPr/>
        </p:nvSpPr>
        <p:spPr bwMode="auto">
          <a:xfrm>
            <a:off x="7668345" y="1006581"/>
            <a:ext cx="1296144" cy="2306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14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1200">
                <a:solidFill>
                  <a:schemeClr val="tx2"/>
                </a:solidFill>
                <a:latin typeface="+mn-lt"/>
                <a:ea typeface="+mn-ea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1000">
                <a:solidFill>
                  <a:schemeClr val="tx2"/>
                </a:solidFill>
                <a:latin typeface="+mn-lt"/>
                <a:ea typeface="+mn-ea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r>
              <a:rPr lang="fi-FI" sz="1200" b="1" ker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Uudis-tuotanto</a:t>
            </a:r>
            <a:br>
              <a:rPr lang="fi-FI" b="1" ker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fi-FI" b="1" ker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 M€</a:t>
            </a:r>
            <a:br>
              <a:rPr lang="fi-FI" b="1" ker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fi-FI" sz="1200" b="1" ker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(100%)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85325" y="3043937"/>
            <a:ext cx="1296144" cy="101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indent="0" algn="ctr" eaLnBrk="1" hangingPunct="1">
              <a:spcBef>
                <a:spcPct val="20000"/>
              </a:spcBef>
              <a:buClr>
                <a:schemeClr val="folHlink"/>
              </a:buClr>
              <a:buNone/>
              <a:defRPr sz="1400" kern="0">
                <a:latin typeface="+mn-lt"/>
                <a:ea typeface="+mn-ea"/>
              </a:defRPr>
            </a:lvl1pPr>
            <a:lvl2pPr indent="0" eaLnBrk="1" hangingPunct="1">
              <a:spcBef>
                <a:spcPct val="20000"/>
              </a:spcBef>
              <a:buClr>
                <a:schemeClr val="folHlink"/>
              </a:buClr>
              <a:buNone/>
              <a:defRPr sz="1200">
                <a:solidFill>
                  <a:schemeClr val="tx2"/>
                </a:solidFill>
                <a:latin typeface="+mn-lt"/>
                <a:ea typeface="+mn-ea"/>
              </a:defRPr>
            </a:lvl2pPr>
            <a:lvl3pPr indent="0" eaLnBrk="1" hangingPunct="1">
              <a:spcBef>
                <a:spcPct val="20000"/>
              </a:spcBef>
              <a:buClr>
                <a:schemeClr val="folHlink"/>
              </a:buClr>
              <a:buNone/>
              <a:defRPr sz="1000">
                <a:solidFill>
                  <a:schemeClr val="tx2"/>
                </a:solidFill>
                <a:latin typeface="+mn-lt"/>
                <a:ea typeface="+mn-ea"/>
              </a:defRPr>
            </a:lvl3pPr>
            <a:lvl4pPr indent="0" eaLnBrk="1" hangingPunct="1">
              <a:spcBef>
                <a:spcPct val="20000"/>
              </a:spcBef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4pPr>
            <a:lvl5pPr indent="0" eaLnBrk="1" hangingPunct="1">
              <a:spcBef>
                <a:spcPct val="20000"/>
              </a:spcBef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5pPr>
            <a:lvl6pPr indent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6pPr>
            <a:lvl7pPr indent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7pPr>
            <a:lvl8pPr indent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8pPr>
            <a:lvl9pPr indent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None/>
              <a:defRPr sz="9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r>
              <a:rPr lang="fi-FI" sz="12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Perus-parannus ja hankinta</a:t>
            </a:r>
            <a:br>
              <a:rPr lang="fi-FI" sz="12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fi-FI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0 M€</a:t>
            </a:r>
            <a:br>
              <a:rPr lang="fi-FI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fi-FI" sz="12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(0%)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ED40CC-1573-43E4-A393-EF80D9E7D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004" y="4803998"/>
            <a:ext cx="1600200" cy="228600"/>
          </a:xfrm>
        </p:spPr>
        <p:txBody>
          <a:bodyPr/>
          <a:lstStyle/>
          <a:p>
            <a:pPr>
              <a:defRPr/>
            </a:pPr>
            <a:fld id="{B3DFA79E-4E34-496B-B412-F381A7A4DF0F}" type="datetime1">
              <a:rPr lang="fi-FI" sz="1200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1.4.2026</a:t>
            </a:fld>
            <a:endParaRPr lang="fi-FI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2666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319FDC-F784-4C4A-A856-DCCA3CFF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71550"/>
            <a:ext cx="6264696" cy="342900"/>
          </a:xfrm>
        </p:spPr>
        <p:txBody>
          <a:bodyPr/>
          <a:lstStyle/>
          <a:p>
            <a:r>
              <a:rPr lang="en-GB" dirty="0" err="1"/>
              <a:t>Korkotukivaltuuden</a:t>
            </a:r>
            <a:r>
              <a:rPr lang="en-GB" dirty="0"/>
              <a:t> </a:t>
            </a:r>
            <a:r>
              <a:rPr lang="en-GB" dirty="0" err="1"/>
              <a:t>käyttö</a:t>
            </a:r>
            <a:r>
              <a:rPr lang="en-GB" dirty="0"/>
              <a:t> (M€) 1/2</a:t>
            </a:r>
            <a:endParaRPr lang="fi-FI" dirty="0"/>
          </a:p>
        </p:txBody>
      </p:sp>
      <p:graphicFrame>
        <p:nvGraphicFramePr>
          <p:cNvPr id="11" name="Chart 10" descr="Vaakasuuntainen pylväsdiagrammi esittää korkotukivaltuuden käyttöä (miljoonaa euroa): valtuus 1 171, käytetty vuoden alusta 381, käytetty 12 kuukaudessa 1 724 sekä hankkeita vireillä 1 345."/>
          <p:cNvGraphicFramePr/>
          <p:nvPr>
            <p:extLst>
              <p:ext uri="{D42A27DB-BD31-4B8C-83A1-F6EECF244321}">
                <p14:modId xmlns:p14="http://schemas.microsoft.com/office/powerpoint/2010/main" val="4140468853"/>
              </p:ext>
            </p:extLst>
          </p:nvPr>
        </p:nvGraphicFramePr>
        <p:xfrm>
          <a:off x="646200" y="1347614"/>
          <a:ext cx="630206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07704" y="4130665"/>
            <a:ext cx="48245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  <a:t>  Valtuus*	     Käytetty	         Käytetty             Hankkeita</a:t>
            </a:r>
            <a:br>
              <a:rPr lang="en-GB" sz="11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  <a:t>	     vuoden 	          12 kk	             vireillä</a:t>
            </a:r>
            <a:br>
              <a:rPr lang="en-GB" sz="11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11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  <a:t>	      alusta		</a:t>
            </a:r>
            <a:r>
              <a:rPr lang="en-GB" sz="9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  <a:t>             (varaus- tai </a:t>
            </a:r>
            <a:br>
              <a:rPr lang="en-GB" sz="9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GB" sz="900">
                <a:solidFill>
                  <a:srgbClr val="253746"/>
                </a:solidFill>
                <a:ea typeface="Verdana" panose="020B0604030504040204" pitchFamily="34" charset="0"/>
                <a:cs typeface="Arial" panose="020B0604020202020204" pitchFamily="34" charset="0"/>
              </a:rPr>
              <a:t>			              osapäätös)</a:t>
            </a:r>
            <a:endParaRPr lang="fi-FI" sz="900">
              <a:solidFill>
                <a:srgbClr val="253746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9612" y="4860433"/>
            <a:ext cx="6048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00"/>
              <a:t>*) Sisältää vuoden 2026 valtuuden (1 135 M€), sekä vuodelta 2025 käyttämättä jääneen valtuuden (36 M€).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2"/>
          </p:nvPr>
        </p:nvSpPr>
        <p:spPr/>
        <p:txBody>
          <a:bodyPr/>
          <a:lstStyle/>
          <a:p>
            <a:pPr algn="ctr"/>
            <a:r>
              <a:rPr lang="en-GB" dirty="0" err="1"/>
              <a:t>Valtuutta</a:t>
            </a:r>
            <a:r>
              <a:rPr lang="en-GB" dirty="0"/>
              <a:t> </a:t>
            </a:r>
            <a:r>
              <a:rPr lang="en-GB" dirty="0" err="1"/>
              <a:t>käytetty</a:t>
            </a:r>
            <a:endParaRPr lang="en-GB" dirty="0"/>
          </a:p>
          <a:p>
            <a:pPr algn="ctr"/>
            <a:r>
              <a:rPr lang="fi-FI" sz="2000" b="1" dirty="0"/>
              <a:t>381 M€</a:t>
            </a:r>
          </a:p>
          <a:p>
            <a:pPr algn="ctr"/>
            <a:r>
              <a:rPr lang="fi-FI" sz="1200" dirty="0" err="1"/>
              <a:t>edv</a:t>
            </a:r>
            <a:r>
              <a:rPr lang="fi-FI" sz="1200" dirty="0"/>
              <a:t>  326 M€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3"/>
          </p:nvPr>
        </p:nvSpPr>
        <p:spPr/>
        <p:txBody>
          <a:bodyPr/>
          <a:lstStyle/>
          <a:p>
            <a:pPr algn="ctr"/>
            <a:r>
              <a:rPr lang="en-GB">
                <a:solidFill>
                  <a:srgbClr val="253746"/>
                </a:solidFill>
              </a:rPr>
              <a:t>Hankkeita vireillä</a:t>
            </a:r>
            <a:br>
              <a:rPr lang="en-GB">
                <a:solidFill>
                  <a:srgbClr val="253746"/>
                </a:solidFill>
              </a:rPr>
            </a:br>
            <a:r>
              <a:rPr lang="en-GB" sz="2000" b="1">
                <a:solidFill>
                  <a:srgbClr val="253746"/>
                </a:solidFill>
              </a:rPr>
              <a:t>1 345 M€</a:t>
            </a:r>
          </a:p>
          <a:p>
            <a:pPr algn="ctr"/>
            <a:r>
              <a:rPr lang="en-GB" sz="1200">
                <a:solidFill>
                  <a:srgbClr val="253746"/>
                </a:solidFill>
              </a:rPr>
              <a:t>edv 1 979 M€</a:t>
            </a:r>
            <a:endParaRPr lang="fi-FI" sz="1200">
              <a:solidFill>
                <a:srgbClr val="253746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pPr algn="ctr"/>
            <a:r>
              <a:rPr lang="en-GB">
                <a:solidFill>
                  <a:srgbClr val="253746"/>
                </a:solidFill>
              </a:rPr>
              <a:t>Valtuutta jäljellä</a:t>
            </a:r>
            <a:br>
              <a:rPr lang="en-GB">
                <a:solidFill>
                  <a:srgbClr val="253746"/>
                </a:solidFill>
              </a:rPr>
            </a:br>
            <a:r>
              <a:rPr lang="en-GB" sz="2000">
                <a:solidFill>
                  <a:srgbClr val="253746"/>
                </a:solidFill>
              </a:rPr>
              <a:t> </a:t>
            </a:r>
            <a:r>
              <a:rPr lang="en-GB" sz="2000" b="1">
                <a:solidFill>
                  <a:srgbClr val="253746"/>
                </a:solidFill>
              </a:rPr>
              <a:t>790 M€</a:t>
            </a:r>
            <a:endParaRPr lang="en-GB" sz="2000">
              <a:solidFill>
                <a:srgbClr val="253746"/>
              </a:solidFill>
            </a:endParaRPr>
          </a:p>
          <a:p>
            <a:pPr algn="ctr"/>
            <a:r>
              <a:rPr lang="en-GB" sz="1200">
                <a:solidFill>
                  <a:srgbClr val="253746"/>
                </a:solidFill>
              </a:rPr>
              <a:t>67% valtuudesta</a:t>
            </a:r>
            <a:endParaRPr lang="fi-FI" sz="1200">
              <a:solidFill>
                <a:srgbClr val="253746"/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7118D7-3654-46F4-AE8E-BF0FEFC34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79512" y="4847362"/>
            <a:ext cx="1600200" cy="228600"/>
          </a:xfrm>
        </p:spPr>
        <p:txBody>
          <a:bodyPr/>
          <a:lstStyle/>
          <a:p>
            <a:pPr>
              <a:defRPr/>
            </a:pPr>
            <a:fld id="{83217F9A-5279-4A99-98DC-50C5833EE471}" type="datetime1">
              <a:rPr lang="fi-FI" smtClean="0"/>
              <a:pPr>
                <a:defRPr/>
              </a:pPr>
              <a:t>1.4.2026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49820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 dirty="0" err="1">
                <a:solidFill>
                  <a:schemeClr val="tx1"/>
                </a:solidFill>
              </a:rPr>
              <a:t>Korkotukivaltuuden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käyttö</a:t>
            </a:r>
            <a:r>
              <a:rPr lang="en-GB" dirty="0">
                <a:solidFill>
                  <a:schemeClr val="tx1"/>
                </a:solidFill>
              </a:rPr>
              <a:t> (M€) 2/2</a:t>
            </a:r>
            <a:endParaRPr lang="fi-FI" altLang="fi-FI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86958"/>
              </p:ext>
            </p:extLst>
          </p:nvPr>
        </p:nvGraphicFramePr>
        <p:xfrm>
          <a:off x="907604" y="1054293"/>
          <a:ext cx="7632848" cy="3143872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9723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9911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224135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37969">
                <a:tc>
                  <a:txBody>
                    <a:bodyPr/>
                    <a:lstStyle/>
                    <a:p>
                      <a:pPr algn="l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spc="0" dirty="0">
                          <a:solidFill>
                            <a:srgbClr val="0D2332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</a:t>
                      </a:r>
                      <a:r>
                        <a:rPr lang="en-GB" sz="105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105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  <a:r>
                        <a:rPr lang="en-GB" sz="105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1050" b="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</a:t>
                      </a:r>
                      <a:r>
                        <a:rPr lang="en-GB" sz="105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50" b="0" spc="0" baseline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50" b="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</a:t>
                      </a:r>
                      <a:r>
                        <a:rPr lang="en-GB" sz="105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i-FI" sz="1050" b="0" spc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Osa-</a:t>
                      </a:r>
                      <a:r>
                        <a:rPr lang="en-GB" sz="105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päätöksiä</a:t>
                      </a:r>
                      <a:endParaRPr lang="en-GB" sz="105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  <a:endParaRPr lang="en-GB" sz="105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05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573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</a:t>
                      </a:r>
                      <a:r>
                        <a:rPr lang="en-GB" sz="105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uudistuotanto**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536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237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758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257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421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24885"/>
                  </a:ext>
                </a:extLst>
              </a:tr>
              <a:tr h="573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Tavalliset vuokra-asunnot Perusparannus**</a:t>
                      </a:r>
                      <a:r>
                        <a:rPr lang="en-GB" sz="105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165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81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189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106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92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032472"/>
                  </a:ext>
                </a:extLst>
              </a:tr>
              <a:tr h="437969">
                <a:tc>
                  <a:txBody>
                    <a:bodyPr/>
                    <a:lstStyle/>
                    <a:p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Opiskelijat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 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81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669351"/>
                  </a:ext>
                </a:extLst>
              </a:tr>
              <a:tr h="437969">
                <a:tc>
                  <a:txBody>
                    <a:bodyPr/>
                    <a:lstStyle/>
                    <a:p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</a:t>
                      </a:r>
                      <a:b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262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110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93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970531"/>
                  </a:ext>
                </a:extLst>
              </a:tr>
              <a:tr h="302163">
                <a:tc>
                  <a:txBody>
                    <a:bodyPr/>
                    <a:lstStyle/>
                    <a:p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05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150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508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89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302163">
                <a:tc>
                  <a:txBody>
                    <a:bodyPr/>
                    <a:lstStyle/>
                    <a:p>
                      <a:r>
                        <a:rPr lang="en-GB" sz="105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Korkotukilainat yhteensä *</a:t>
                      </a:r>
                      <a:endParaRPr lang="fi-FI" sz="105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5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1 171 </a:t>
                      </a:r>
                    </a:p>
                  </a:txBody>
                  <a:tcPr marL="36000" marR="36000" marT="3600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381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1 724</a:t>
                      </a:r>
                    </a:p>
                  </a:txBody>
                  <a:tcPr marL="36000" marR="36000" marT="36000" marB="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593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752</a:t>
                      </a:r>
                    </a:p>
                  </a:txBody>
                  <a:tcPr marL="36000" marR="36000" marT="36000" marB="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71593"/>
                  </a:ext>
                </a:extLst>
              </a:tr>
            </a:tbl>
          </a:graphicData>
        </a:graphic>
      </p:graphicFrame>
      <p:sp>
        <p:nvSpPr>
          <p:cNvPr id="8" name="Tekstiruutu 3">
            <a:extLst>
              <a:ext uri="{FF2B5EF4-FFF2-40B4-BE49-F238E27FC236}">
                <a16:creationId xmlns:a16="http://schemas.microsoft.com/office/drawing/2014/main" id="{5247A78A-21F4-4BCB-A6CE-B6FA51A60A15}"/>
              </a:ext>
            </a:extLst>
          </p:cNvPr>
          <p:cNvSpPr txBox="1"/>
          <p:nvPr/>
        </p:nvSpPr>
        <p:spPr>
          <a:xfrm>
            <a:off x="821547" y="4291555"/>
            <a:ext cx="85187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9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Sisältää vuoden 2026 valtuuden (1 135 M€), sekä vuodelta 2025 käyttämättä jääneen valtuuden (36 M€). </a:t>
            </a:r>
          </a:p>
          <a:p>
            <a:r>
              <a:rPr lang="fi-FI" sz="9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**) Sisältää tavalliset pitkän ja lyhyen korkotuen vuokra-asunnot</a:t>
            </a:r>
          </a:p>
          <a:p>
            <a:r>
              <a:rPr lang="fi-FI" sz="9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***) Varken hyväksymät hankkeet, joilla ei ole vielä valtuutta sitovaa lainapäätöstä.</a:t>
            </a:r>
          </a:p>
        </p:txBody>
      </p: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02451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1547" y="622450"/>
            <a:ext cx="6270848" cy="342900"/>
          </a:xfrm>
        </p:spPr>
        <p:txBody>
          <a:bodyPr/>
          <a:lstStyle/>
          <a:p>
            <a:r>
              <a:rPr lang="en-GB" err="1">
                <a:solidFill>
                  <a:schemeClr val="tx1"/>
                </a:solidFill>
              </a:rPr>
              <a:t>Takauslainavaltuuden </a:t>
            </a:r>
            <a:r>
              <a:rPr lang="en-GB">
                <a:solidFill>
                  <a:schemeClr val="tx1"/>
                </a:solidFill>
              </a:rPr>
              <a:t>käyttö (M€)</a:t>
            </a:r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879458"/>
              </p:ext>
            </p:extLst>
          </p:nvPr>
        </p:nvGraphicFramePr>
        <p:xfrm>
          <a:off x="821546" y="1203597"/>
          <a:ext cx="8070933" cy="1337458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788474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324462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39499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498848">
                  <a:extLst>
                    <a:ext uri="{9D8B030D-6E8A-4147-A177-3AD203B41FA5}">
                      <a16:colId xmlns:a16="http://schemas.microsoft.com/office/drawing/2014/main" val="2990747944"/>
                    </a:ext>
                  </a:extLst>
                </a:gridCol>
                <a:gridCol w="11838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035836">
                  <a:extLst>
                    <a:ext uri="{9D8B030D-6E8A-4147-A177-3AD203B41FA5}">
                      <a16:colId xmlns:a16="http://schemas.microsoft.com/office/drawing/2014/main" val="2484378664"/>
                    </a:ext>
                  </a:extLst>
                </a:gridCol>
              </a:tblGrid>
              <a:tr h="405378">
                <a:tc>
                  <a:txBody>
                    <a:bodyPr/>
                    <a:lstStyle/>
                    <a:p>
                      <a:pPr algn="l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 </a:t>
                      </a:r>
                      <a:endParaRPr lang="fi-FI" sz="11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Valtuus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 vuoden alusta</a:t>
                      </a:r>
                    </a:p>
                  </a:txBody>
                  <a:tcPr marT="36000" marB="72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Käytetty</a:t>
                      </a:r>
                      <a:r>
                        <a:rPr lang="en-GB" sz="110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110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 kk </a:t>
                      </a:r>
                    </a:p>
                    <a:p>
                      <a:pPr algn="ctr"/>
                      <a:r>
                        <a:rPr lang="en-GB" sz="100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1000" b="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</a:t>
                      </a:r>
                      <a:r>
                        <a:rPr lang="en-GB" sz="100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000" b="0" spc="0" baseline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vuosi</a:t>
                      </a:r>
                      <a:r>
                        <a:rPr lang="en-GB" sz="1000" b="0" spc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summa</a:t>
                      </a:r>
                      <a:r>
                        <a:rPr lang="en-GB" sz="1000" b="0" spc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i-FI" sz="1000" b="0" spc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Osa-</a:t>
                      </a:r>
                      <a:r>
                        <a:rPr lang="en-GB" sz="11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päätöksiä</a:t>
                      </a:r>
                      <a:endParaRPr lang="en-GB" sz="11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Varaus-päätöksiä</a:t>
                      </a:r>
                      <a:endParaRPr lang="en-GB" sz="11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***</a:t>
                      </a:r>
                      <a:endParaRPr lang="fi-FI" sz="11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72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72653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vuokra-asunnot, (uudistuotanto)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300 </a:t>
                      </a:r>
                    </a:p>
                  </a:txBody>
                  <a:tcPr marT="36000" marB="72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0</a:t>
                      </a:r>
                    </a:p>
                  </a:txBody>
                  <a:tcPr marT="36000" marB="72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T="36000" marB="72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T="36000" marB="72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b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T="36000" marB="72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063774"/>
                  </a:ext>
                </a:extLst>
              </a:tr>
            </a:tbl>
          </a:graphicData>
        </a:graphic>
      </p:graphicFrame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99386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727942"/>
            <a:ext cx="6480720" cy="342900"/>
          </a:xfrm>
        </p:spPr>
        <p:txBody>
          <a:bodyPr/>
          <a:lstStyle/>
          <a:p>
            <a:r>
              <a:rPr lang="fi-FI" spc="-70"/>
              <a:t>Korkotukivaltuuden käyttö eri päätösvaiheissa </a:t>
            </a:r>
            <a:r>
              <a:rPr lang="fi-FI" sz="1800" spc="-70"/>
              <a:t>(M€)</a:t>
            </a:r>
          </a:p>
        </p:txBody>
      </p:sp>
      <p:graphicFrame>
        <p:nvGraphicFramePr>
          <p:cNvPr id="9" name="Chart 8" descr="Vaakasuuntainen pylväsdiagrammi esittää korkotukivaltuuden käyttöä eri asuntotyypeissä ja päätösvaiheissa (miljoonaa euroa). Suurin osuus kohdistuu pitkän korkotuen vuokra-asuntoihin (varauspäätös 405, osapäätös 319, lainapäätös 277), kun taas muissa ryhmissä summat ovat selvästi pienempiä, esimerkiksi lyhyen korkotuen vuokra-asunnoissa 108, 43 ja 42."/>
          <p:cNvGraphicFramePr/>
          <p:nvPr>
            <p:extLst>
              <p:ext uri="{D42A27DB-BD31-4B8C-83A1-F6EECF244321}">
                <p14:modId xmlns:p14="http://schemas.microsoft.com/office/powerpoint/2010/main" val="1567582155"/>
              </p:ext>
            </p:extLst>
          </p:nvPr>
        </p:nvGraphicFramePr>
        <p:xfrm>
          <a:off x="609600" y="1131590"/>
          <a:ext cx="6338664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7380312" y="548878"/>
            <a:ext cx="1496988" cy="702885"/>
          </a:xfrm>
        </p:spPr>
        <p:txBody>
          <a:bodyPr/>
          <a:lstStyle/>
          <a:p>
            <a:pPr algn="ctr"/>
            <a:r>
              <a:rPr lang="en-GB" sz="1200" b="1"/>
              <a:t>Uudistuotanto</a:t>
            </a:r>
            <a:endParaRPr lang="fi-FI" sz="1200" b="1"/>
          </a:p>
          <a:p>
            <a:pPr algn="ctr"/>
            <a:r>
              <a:rPr lang="fi-FI" sz="2000" b="1"/>
              <a:t>277 M€</a:t>
            </a:r>
          </a:p>
          <a:p>
            <a:pPr lvl="0" algn="ctr"/>
            <a:r>
              <a:rPr lang="en-GB" sz="1200">
                <a:solidFill>
                  <a:prstClr val="white"/>
                </a:solidFill>
              </a:rPr>
              <a:t>edv 285 M€</a:t>
            </a:r>
            <a:endParaRPr lang="fi-FI" sz="1200">
              <a:solidFill>
                <a:prstClr val="white"/>
              </a:solidFill>
            </a:endParaRPr>
          </a:p>
        </p:txBody>
      </p:sp>
      <p:sp>
        <p:nvSpPr>
          <p:cNvPr id="10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7380312" y="2139702"/>
            <a:ext cx="1548172" cy="864096"/>
          </a:xfrm>
        </p:spPr>
        <p:txBody>
          <a:bodyPr/>
          <a:lstStyle/>
          <a:p>
            <a:pPr algn="ctr"/>
            <a:r>
              <a:rPr lang="fi-FI" sz="1200" b="1">
                <a:solidFill>
                  <a:srgbClr val="253746"/>
                </a:solidFill>
              </a:rPr>
              <a:t>Perusparannus</a:t>
            </a:r>
          </a:p>
          <a:p>
            <a:pPr algn="ctr"/>
            <a:r>
              <a:rPr lang="fi-FI" sz="2000" b="1">
                <a:solidFill>
                  <a:srgbClr val="253746"/>
                </a:solidFill>
              </a:rPr>
              <a:t>104 M€</a:t>
            </a:r>
          </a:p>
          <a:p>
            <a:pPr lvl="0" algn="ctr"/>
            <a:r>
              <a:rPr lang="en-GB" sz="1200">
                <a:solidFill>
                  <a:srgbClr val="253746"/>
                </a:solidFill>
              </a:rPr>
              <a:t>edv  41 M€</a:t>
            </a:r>
            <a:endParaRPr lang="fi-FI" sz="1200">
              <a:solidFill>
                <a:srgbClr val="253746"/>
              </a:solidFill>
            </a:endParaRPr>
          </a:p>
        </p:txBody>
      </p:sp>
      <p:sp>
        <p:nvSpPr>
          <p:cNvPr id="11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60412" y="3625022"/>
            <a:ext cx="1548172" cy="720080"/>
          </a:xfrm>
        </p:spPr>
        <p:txBody>
          <a:bodyPr/>
          <a:lstStyle/>
          <a:p>
            <a:pPr algn="ctr"/>
            <a:r>
              <a:rPr lang="en-US" sz="1200" b="1">
                <a:solidFill>
                  <a:srgbClr val="253746"/>
                </a:solidFill>
              </a:rPr>
              <a:t>Pitkä korkotuki yht</a:t>
            </a:r>
            <a:r>
              <a:rPr lang="en-US" sz="2000" b="1">
                <a:solidFill>
                  <a:srgbClr val="253746"/>
                </a:solidFill>
              </a:rPr>
              <a:t>. 339 M€</a:t>
            </a:r>
            <a:endParaRPr lang="fi-FI" sz="2000" b="1">
              <a:solidFill>
                <a:srgbClr val="253746"/>
              </a:solidFill>
            </a:endParaRPr>
          </a:p>
        </p:txBody>
      </p:sp>
      <p:sp>
        <p:nvSpPr>
          <p:cNvPr id="12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7380312" y="4208284"/>
            <a:ext cx="1548172" cy="720080"/>
          </a:xfrm>
        </p:spPr>
        <p:txBody>
          <a:bodyPr/>
          <a:lstStyle/>
          <a:p>
            <a:pPr algn="ctr"/>
            <a:r>
              <a:rPr lang="en-US" sz="1200" b="1">
                <a:solidFill>
                  <a:srgbClr val="253746"/>
                </a:solidFill>
              </a:rPr>
              <a:t>Lyhyt korkotuki</a:t>
            </a:r>
          </a:p>
          <a:p>
            <a:pPr algn="ctr"/>
            <a:r>
              <a:rPr lang="en-US" sz="1200" b="1">
                <a:solidFill>
                  <a:srgbClr val="253746"/>
                </a:solidFill>
              </a:rPr>
              <a:t> 42 M€</a:t>
            </a:r>
            <a:endParaRPr lang="fi-FI" sz="1200" b="1">
              <a:solidFill>
                <a:srgbClr val="253746"/>
              </a:solidFill>
            </a:endParaRPr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765672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mtClean="0">
                <a:solidFill>
                  <a:schemeClr val="tx1"/>
                </a:solidFill>
                <a:ea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>
              <a:solidFill>
                <a:schemeClr val="tx1"/>
              </a:solidFill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80220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D3F06F-CCDA-4E96-B359-0FAB9ED87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888477"/>
            <a:ext cx="8064896" cy="342900"/>
          </a:xfrm>
        </p:spPr>
        <p:txBody>
          <a:bodyPr/>
          <a:lstStyle/>
          <a:p>
            <a:r>
              <a:rPr lang="fi-FI"/>
              <a:t>Korkotukipäätökset, 12 kk liukuva summa (M€)</a:t>
            </a:r>
          </a:p>
        </p:txBody>
      </p:sp>
      <p:graphicFrame>
        <p:nvGraphicFramePr>
          <p:cNvPr id="8" name="Chart 7" descr="Viivadiagrammi esittää korkotukipäätösten 12 kuukauden liukuvaa summaa (miljoonaa euroa) huhtikuusta 2023 maaliskuuhun 2026 kolmessa päätösvaiheessa. Summat kasvavat vuoteen 2024 saakka (varauspäätös huipussaan noin 2 800) ja laskevat sen jälkeen, ollen loppujaksolla noin 1 300–1 700."/>
          <p:cNvGraphicFramePr/>
          <p:nvPr>
            <p:extLst>
              <p:ext uri="{D42A27DB-BD31-4B8C-83A1-F6EECF244321}">
                <p14:modId xmlns:p14="http://schemas.microsoft.com/office/powerpoint/2010/main" val="3080689700"/>
              </p:ext>
            </p:extLst>
          </p:nvPr>
        </p:nvGraphicFramePr>
        <p:xfrm>
          <a:off x="827584" y="1347614"/>
          <a:ext cx="7992888" cy="2870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CF25E17F-E61D-4EB4-9500-836D80843963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1828800" y="4226400"/>
            <a:ext cx="1873250" cy="863600"/>
          </a:xfrm>
          <a:noFill/>
        </p:spPr>
        <p:txBody>
          <a:bodyPr/>
          <a:lstStyle/>
          <a:p>
            <a:pPr marL="0" indent="0" algn="ctr">
              <a:buNone/>
            </a:pPr>
            <a:r>
              <a:rPr lang="en-GB" sz="1200" b="1">
                <a:solidFill>
                  <a:srgbClr val="253746"/>
                </a:solidFill>
              </a:rPr>
              <a:t>Varauspäätös</a:t>
            </a:r>
            <a:endParaRPr lang="fi-FI" sz="1200" b="1">
              <a:solidFill>
                <a:srgbClr val="253746"/>
              </a:solidFill>
            </a:endParaRPr>
          </a:p>
          <a:p>
            <a:pPr marL="0" indent="0" algn="ctr">
              <a:buNone/>
            </a:pPr>
            <a:r>
              <a:rPr lang="fi-FI" sz="2000" b="1">
                <a:solidFill>
                  <a:srgbClr val="253746"/>
                </a:solidFill>
              </a:rPr>
              <a:t>1 335 M€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BC14FB43-E79C-4EA3-AA9E-DFC5AE1B4DB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3772800" y="4226400"/>
            <a:ext cx="1871662" cy="86360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en-GB" sz="1200" b="1">
                <a:solidFill>
                  <a:srgbClr val="4C5700"/>
                </a:solidFill>
              </a:rPr>
              <a:t>Osapäätös</a:t>
            </a:r>
            <a:endParaRPr lang="fi-FI" sz="1200" b="1">
              <a:solidFill>
                <a:srgbClr val="4C5700"/>
              </a:solidFill>
            </a:endParaRPr>
          </a:p>
          <a:p>
            <a:pPr marL="0" indent="0" algn="ctr">
              <a:buNone/>
            </a:pPr>
            <a:r>
              <a:rPr lang="fi-FI" sz="2000" b="1">
                <a:solidFill>
                  <a:srgbClr val="4C5700"/>
                </a:solidFill>
              </a:rPr>
              <a:t>1 588 M€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4827361-D2BE-4E36-9579-1BDDA8995521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5709600" y="4226400"/>
            <a:ext cx="1885950" cy="865187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fi-FI" sz="1200" b="1">
                <a:solidFill>
                  <a:srgbClr val="8E3300"/>
                </a:solidFill>
              </a:rPr>
              <a:t>Lainapäätös</a:t>
            </a:r>
          </a:p>
          <a:p>
            <a:pPr marL="0" indent="0" algn="ctr">
              <a:buNone/>
            </a:pPr>
            <a:r>
              <a:rPr lang="fi-FI" sz="2000" b="1">
                <a:solidFill>
                  <a:srgbClr val="8E3300"/>
                </a:solidFill>
              </a:rPr>
              <a:t>1 724 M€</a:t>
            </a:r>
          </a:p>
        </p:txBody>
      </p:sp>
      <p:sp>
        <p:nvSpPr>
          <p:cNvPr id="12290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428" y="4861400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39457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888477"/>
            <a:ext cx="8208912" cy="342900"/>
          </a:xfrm>
        </p:spPr>
        <p:txBody>
          <a:bodyPr/>
          <a:lstStyle/>
          <a:p>
            <a:r>
              <a:rPr lang="fi-FI" dirty="0"/>
              <a:t>Kilpailu-urakoiden määrä ja osuus valtion tukemassa uudistuotannossa (12 kk)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92380"/>
              </p:ext>
            </p:extLst>
          </p:nvPr>
        </p:nvGraphicFramePr>
        <p:xfrm>
          <a:off x="283780" y="1491630"/>
          <a:ext cx="8680709" cy="3048700"/>
        </p:xfrm>
        <a:graphic>
          <a:graphicData uri="http://schemas.openxmlformats.org/drawingml/2006/table">
            <a:tbl>
              <a:tblPr firstRow="1" firstCol="1" lastCol="1" bandRow="1">
                <a:tableStyleId>{5C22544A-7EE6-4342-B048-85BDC9FD1C3A}</a:tableStyleId>
              </a:tblPr>
              <a:tblGrid>
                <a:gridCol w="1105740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166256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189042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882226">
                  <a:extLst>
                    <a:ext uri="{9D8B030D-6E8A-4147-A177-3AD203B41FA5}">
                      <a16:colId xmlns:a16="http://schemas.microsoft.com/office/drawing/2014/main" val="2668520306"/>
                    </a:ext>
                  </a:extLst>
                </a:gridCol>
                <a:gridCol w="978107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06361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1823622063"/>
                    </a:ext>
                  </a:extLst>
                </a:gridCol>
                <a:gridCol w="1147862">
                  <a:extLst>
                    <a:ext uri="{9D8B030D-6E8A-4147-A177-3AD203B41FA5}">
                      <a16:colId xmlns:a16="http://schemas.microsoft.com/office/drawing/2014/main" val="3935297032"/>
                    </a:ext>
                  </a:extLst>
                </a:gridCol>
              </a:tblGrid>
              <a:tr h="767962">
                <a:tc>
                  <a:txBody>
                    <a:bodyPr/>
                    <a:lstStyle/>
                    <a:p>
                      <a:pPr algn="l"/>
                      <a:r>
                        <a:rPr lang="fi-FI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Urakkamuoto</a:t>
                      </a:r>
                      <a:endParaRPr lang="fi-FI" sz="105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pitkä</a:t>
                      </a:r>
                      <a:r>
                        <a:rPr lang="en-GB" sz="1050" baseline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korkotuki</a:t>
                      </a:r>
                      <a:endParaRPr lang="fi-FI" sz="105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</a:t>
                      </a:r>
                      <a:b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lyhyt korkotuki</a:t>
                      </a:r>
                      <a:endParaRPr lang="fi-FI" sz="105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Opiskelijat</a:t>
                      </a: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Erityis-ryhmien</a:t>
                      </a:r>
                      <a: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105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05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</a:t>
                      </a:r>
                      <a:endParaRPr lang="fi-FI" sz="105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05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Asumis-oikeus-asunnot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Takauslainat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Valtion tukema tuotanto yhteensä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6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0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36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Yhteensä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i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36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114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  <a:tr h="907614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fi-FI" sz="1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55%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39%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67%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47%</a:t>
                      </a:r>
                    </a:p>
                  </a:txBody>
                  <a:tcPr marL="36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54%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33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10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Kilpailu-urakoiden osuus edv</a:t>
                      </a:r>
                      <a:endParaRPr lang="fi-FI" sz="1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42%</a:t>
                      </a:r>
                    </a:p>
                  </a:txBody>
                  <a:tcPr marL="36000" marR="36000" marT="36000" marB="36000"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64%</a:t>
                      </a:r>
                    </a:p>
                  </a:txBody>
                  <a:tcPr marL="36000" marR="36000" marT="36000" marB="36000"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i-FI" sz="1050" b="0" i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36000" marR="36000"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0" i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100%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5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5856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51520" y="4617217"/>
            <a:ext cx="700779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100">
                <a:solidFill>
                  <a:srgbClr val="253746"/>
                </a:solidFill>
                <a:cs typeface="Arial" panose="020B0604020202020204" pitchFamily="34" charset="0"/>
              </a:rPr>
              <a:t>Perustuu Varken tekemiin osapäätöksiin viimeisen 12 kk:n ajalta.</a:t>
            </a:r>
          </a:p>
        </p:txBody>
      </p:sp>
      <p:sp>
        <p:nvSpPr>
          <p:cNvPr id="6" name="Päivämäärän paikkamerkki 3">
            <a:extLst>
              <a:ext uri="{FF2B5EF4-FFF2-40B4-BE49-F238E27FC236}">
                <a16:creationId xmlns:a16="http://schemas.microsoft.com/office/drawing/2014/main" id="{C7617A63-401A-4E90-88AD-71C6EE861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 bwMode="auto">
          <a:xfrm>
            <a:off x="107504" y="491478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900" kern="1200" baseline="300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•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–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5pPr>
            <a:lvl6pPr marL="25146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6pPr>
            <a:lvl7pPr marL="29718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7pPr>
            <a:lvl8pPr marL="34290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8pPr>
            <a:lvl9pPr marL="3886200" indent="-228600" algn="l" defTabSz="914400" rtl="0" eaLnBrk="1" fontAlgn="base" latinLnBrk="0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 kern="12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FD8125E-26CF-486A-A6C9-D4FB3893560E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70806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802556"/>
            <a:ext cx="8186409" cy="342900"/>
          </a:xfrm>
        </p:spPr>
        <p:txBody>
          <a:bodyPr/>
          <a:lstStyle/>
          <a:p>
            <a:r>
              <a:rPr lang="fi-FI" dirty="0"/>
              <a:t>Valtion tukeman asuntotuotannon rakennuskustannus </a:t>
            </a:r>
            <a:br>
              <a:rPr lang="fi-FI" dirty="0"/>
            </a:br>
            <a:r>
              <a:rPr lang="fi-FI" dirty="0"/>
              <a:t>kilpailu- ja neuvotteluhankkeissa (€/asm</a:t>
            </a:r>
            <a:r>
              <a:rPr lang="fi-FI" baseline="30000" dirty="0"/>
              <a:t>2</a:t>
            </a:r>
            <a:r>
              <a:rPr lang="fi-FI" dirty="0"/>
              <a:t>)</a:t>
            </a:r>
          </a:p>
        </p:txBody>
      </p:sp>
      <p:graphicFrame>
        <p:nvGraphicFramePr>
          <p:cNvPr id="5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736144"/>
              </p:ext>
            </p:extLst>
          </p:nvPr>
        </p:nvGraphicFramePr>
        <p:xfrm>
          <a:off x="1204181" y="1563638"/>
          <a:ext cx="6894518" cy="2448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5741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259425">
                  <a:extLst>
                    <a:ext uri="{9D8B030D-6E8A-4147-A177-3AD203B41FA5}">
                      <a16:colId xmlns:a16="http://schemas.microsoft.com/office/drawing/2014/main" val="1558082108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1635940134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3920062996"/>
                    </a:ext>
                  </a:extLst>
                </a:gridCol>
                <a:gridCol w="1279784">
                  <a:extLst>
                    <a:ext uri="{9D8B030D-6E8A-4147-A177-3AD203B41FA5}">
                      <a16:colId xmlns:a16="http://schemas.microsoft.com/office/drawing/2014/main" val="414457657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l"/>
                      <a:r>
                        <a:rPr lang="fi-FI" sz="110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Alue</a:t>
                      </a:r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10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Kilpailu-hankkeet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10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Neuvottelu-hankkeet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i-FI" sz="110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Kilpailu-hankkeiden osuus (%)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Pääkaupunkiseutu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3 495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3 530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3 703</a:t>
                      </a: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73%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539918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3 242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3 196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3 361</a:t>
                      </a: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44%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90095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3 384</a:t>
                      </a:r>
                    </a:p>
                  </a:txBody>
                  <a:tcPr anchor="ctr">
                    <a:solidFill>
                      <a:srgbClr val="C2E1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3 370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3 447</a:t>
                      </a: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53%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160637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15616" y="4015539"/>
            <a:ext cx="48523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050">
                <a:solidFill>
                  <a:srgbClr val="253746"/>
                </a:solidFill>
                <a:cs typeface="Arial" panose="020B0604020202020204" pitchFamily="34" charset="0"/>
              </a:rPr>
              <a:t>Normaalit </a:t>
            </a:r>
            <a:r>
              <a:rPr lang="fi-FI" sz="1100">
                <a:solidFill>
                  <a:srgbClr val="253746"/>
                </a:solidFill>
                <a:cs typeface="Arial" panose="020B0604020202020204" pitchFamily="34" charset="0"/>
              </a:rPr>
              <a:t>vuokra-asunnot</a:t>
            </a:r>
            <a:r>
              <a:rPr lang="fi-FI" sz="1050">
                <a:solidFill>
                  <a:srgbClr val="253746"/>
                </a:solidFill>
                <a:cs typeface="Arial" panose="020B0604020202020204" pitchFamily="34" charset="0"/>
              </a:rPr>
              <a:t> ja asumisoikeusasunnot, 12 kk liukuva</a:t>
            </a:r>
          </a:p>
        </p:txBody>
      </p:sp>
      <p:grpSp>
        <p:nvGrpSpPr>
          <p:cNvPr id="6" name="Group 5" descr="PKS-alueella rakennuskustannus on 3 495 €/asm² (−4,3 % edelliseen 12 kuukauteen verrattuna) ja muualla maassa 3 242 €/asm² (−1,4 %)."/>
          <p:cNvGrpSpPr/>
          <p:nvPr/>
        </p:nvGrpSpPr>
        <p:grpSpPr>
          <a:xfrm>
            <a:off x="2987824" y="4227934"/>
            <a:ext cx="3797732" cy="683419"/>
            <a:chOff x="1403648" y="3723877"/>
            <a:chExt cx="4161700" cy="734140"/>
          </a:xfrm>
        </p:grpSpPr>
        <p:pic>
          <p:nvPicPr>
            <p:cNvPr id="2" name="Picture 1" descr="&lt;PgzH&gt;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3723878"/>
              <a:ext cx="2001459" cy="734139"/>
            </a:xfrm>
            <a:prstGeom prst="rect">
              <a:avLst/>
            </a:prstGeom>
          </p:spPr>
        </p:pic>
        <p:pic>
          <p:nvPicPr>
            <p:cNvPr id="3" name="Picture 2" descr="&lt;rSHfKEq&gt;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3888" y="3723877"/>
              <a:ext cx="2001459" cy="734139"/>
            </a:xfrm>
            <a:prstGeom prst="rect">
              <a:avLst/>
            </a:prstGeom>
          </p:spPr>
        </p:pic>
      </p:grp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0399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209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F040C757-2629-4535-85EE-89412344C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99542"/>
            <a:ext cx="8064896" cy="3429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/>
              <a:t>Keskimääräinen korkotukilaina/asunto (€)</a:t>
            </a:r>
            <a:endParaRPr lang="fi-FI" altLang="fi-FI"/>
          </a:p>
        </p:txBody>
      </p:sp>
      <p:graphicFrame>
        <p:nvGraphicFramePr>
          <p:cNvPr id="9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360797"/>
              </p:ext>
            </p:extLst>
          </p:nvPr>
        </p:nvGraphicFramePr>
        <p:xfrm>
          <a:off x="942913" y="1340806"/>
          <a:ext cx="6768750" cy="2808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4026">
                  <a:extLst>
                    <a:ext uri="{9D8B030D-6E8A-4147-A177-3AD203B41FA5}">
                      <a16:colId xmlns:a16="http://schemas.microsoft.com/office/drawing/2014/main" val="157815861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3737904865"/>
                    </a:ext>
                  </a:extLst>
                </a:gridCol>
                <a:gridCol w="1697362">
                  <a:extLst>
                    <a:ext uri="{9D8B030D-6E8A-4147-A177-3AD203B41FA5}">
                      <a16:colId xmlns:a16="http://schemas.microsoft.com/office/drawing/2014/main" val="1062158923"/>
                    </a:ext>
                  </a:extLst>
                </a:gridCol>
              </a:tblGrid>
              <a:tr h="493784">
                <a:tc>
                  <a:txBody>
                    <a:bodyPr/>
                    <a:lstStyle/>
                    <a:p>
                      <a:pPr algn="l"/>
                      <a:r>
                        <a:rPr lang="fi-FI" sz="1100" b="1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Uudistuotanto</a:t>
                      </a:r>
                    </a:p>
                  </a:txBody>
                  <a:tcPr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Perusparannus</a:t>
                      </a:r>
                    </a:p>
                  </a:txBody>
                  <a:tcPr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97633"/>
                  </a:ext>
                </a:extLst>
              </a:tr>
              <a:tr h="462170">
                <a:tc>
                  <a:txBody>
                    <a:bodyPr/>
                    <a:lstStyle/>
                    <a:p>
                      <a:pPr algn="l"/>
                      <a:r>
                        <a:rPr lang="fi-FI" sz="1100" b="1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189 601</a:t>
                      </a:r>
                    </a:p>
                  </a:txBody>
                  <a:tcPr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121 501</a:t>
                      </a:r>
                    </a:p>
                  </a:txBody>
                  <a:tcPr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992327"/>
                  </a:ext>
                </a:extLst>
              </a:tr>
              <a:tr h="463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b="1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206 665</a:t>
                      </a:r>
                    </a:p>
                  </a:txBody>
                  <a:tcPr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</a:t>
                      </a:r>
                    </a:p>
                  </a:txBody>
                  <a:tcPr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906677"/>
                  </a:ext>
                </a:extLst>
              </a:tr>
              <a:tr h="463089">
                <a:tc>
                  <a:txBody>
                    <a:bodyPr/>
                    <a:lstStyle/>
                    <a:p>
                      <a:pPr algn="l"/>
                      <a:r>
                        <a:rPr lang="fi-FI" sz="1100" b="1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Opiskelijat</a:t>
                      </a: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41 718</a:t>
                      </a:r>
                    </a:p>
                  </a:txBody>
                  <a:tcPr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651708"/>
                  </a:ext>
                </a:extLst>
              </a:tr>
              <a:tr h="463089">
                <a:tc>
                  <a:txBody>
                    <a:bodyPr/>
                    <a:lstStyle/>
                    <a:p>
                      <a:pPr algn="l"/>
                      <a:r>
                        <a:rPr lang="fi-FI" sz="1100" b="1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214 427</a:t>
                      </a:r>
                    </a:p>
                  </a:txBody>
                  <a:tcPr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56 394</a:t>
                      </a:r>
                    </a:p>
                  </a:txBody>
                  <a:tcPr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277884"/>
                  </a:ext>
                </a:extLst>
              </a:tr>
              <a:tr h="463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vuokra-asunnot*</a:t>
                      </a:r>
                    </a:p>
                    <a:p>
                      <a:pPr algn="l"/>
                      <a:endParaRPr lang="fi-FI" sz="1100" b="0"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T="36000" marB="36000" anchor="ctr">
                    <a:solidFill>
                      <a:srgbClr val="2537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141 863</a:t>
                      </a:r>
                    </a:p>
                  </a:txBody>
                  <a:tcPr marT="36000" marB="36000" anchor="ctr">
                    <a:solidFill>
                      <a:srgbClr val="8F99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1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35 056</a:t>
                      </a:r>
                    </a:p>
                  </a:txBody>
                  <a:tcPr marT="36000" marB="36000" anchor="ctr">
                    <a:solidFill>
                      <a:srgbClr val="C66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405256"/>
                  </a:ext>
                </a:extLst>
              </a:tr>
            </a:tbl>
          </a:graphicData>
        </a:graphic>
      </p:graphicFrame>
      <p:sp>
        <p:nvSpPr>
          <p:cNvPr id="8" name="Tekstiruutu 4">
            <a:extLst>
              <a:ext uri="{FF2B5EF4-FFF2-40B4-BE49-F238E27FC236}">
                <a16:creationId xmlns:a16="http://schemas.microsoft.com/office/drawing/2014/main" id="{2AC110CD-9946-4E23-8388-8D1E4F6BC768}"/>
              </a:ext>
            </a:extLst>
          </p:cNvPr>
          <p:cNvSpPr txBox="1"/>
          <p:nvPr/>
        </p:nvSpPr>
        <p:spPr>
          <a:xfrm>
            <a:off x="875960" y="4097129"/>
            <a:ext cx="67687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100"/>
              <a:t>Perustuu Varken tekemiin lainapäätöksiin 12 kk:n ajalta.</a:t>
            </a:r>
          </a:p>
          <a:p>
            <a:r>
              <a:rPr lang="fi-FI" sz="11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*) </a:t>
            </a:r>
            <a:r>
              <a:rPr lang="fi-FI" sz="1100"/>
              <a:t>Erityisryhmien asuntojen rahoituksesta osa katetaan erityisryhmien investointiavustuksella. </a:t>
            </a:r>
          </a:p>
          <a:p>
            <a:endParaRPr lang="fi-FI" sz="1100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Päivämäärän paikkamerkki 4">
            <a:extLst>
              <a:ext uri="{FF2B5EF4-FFF2-40B4-BE49-F238E27FC236}">
                <a16:creationId xmlns:a16="http://schemas.microsoft.com/office/drawing/2014/main" id="{683369B0-6045-45E7-B818-0F0430D3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504" y="4826858"/>
            <a:ext cx="1600200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z="120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1.4.2026</a:t>
            </a:fld>
            <a:endParaRPr lang="fi-FI" altLang="fi-FI" sz="120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8880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a="http://schemas.openxmlformats.org/drawingml/2006/main" name="ARApp-esitysmalli">
  <a:themeElements>
    <a:clrScheme name="ARA">
      <a:dk1>
        <a:srgbClr val="000000"/>
      </a:dk1>
      <a:lt1>
        <a:sysClr val="window" lastClr="FFFFFF"/>
      </a:lt1>
      <a:dk2>
        <a:srgbClr val="686767"/>
      </a:dk2>
      <a:lt2>
        <a:srgbClr val="E7E6E6"/>
      </a:lt2>
      <a:accent1>
        <a:srgbClr val="94C43A"/>
      </a:accent1>
      <a:accent2>
        <a:srgbClr val="36A7E9"/>
      </a:accent2>
      <a:accent3>
        <a:srgbClr val="D89523"/>
      </a:accent3>
      <a:accent4>
        <a:srgbClr val="E6DEB2"/>
      </a:accent4>
      <a:accent5>
        <a:srgbClr val="C5E094"/>
      </a:accent5>
      <a:accent6>
        <a:srgbClr val="83CAF1"/>
      </a:accent6>
      <a:hlink>
        <a:srgbClr val="0070C0"/>
      </a:hlink>
      <a:folHlink>
        <a:srgbClr val="D89523"/>
      </a:folHlink>
    </a:clrScheme>
    <a:fontScheme name="Office-teema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_uusi_esityspohja.potx" id="{A3F978AE-DE58-455A-8099-9200DE21271F}" vid="{7BDB61F7-58E3-4F28-A552-8D7B05D8238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42a97b5-f3b5-458c-a2fc-dc867765c088"/>
    <ds:schemaRef ds:uri="http://purl.org/dc/elements/1.1/"/>
    <ds:schemaRef ds:uri="http://schemas.microsoft.com/office/2006/metadata/properties"/>
    <ds:schemaRef ds:uri="84832a1d-ccbd-497d-a6bb-cbb248bc4350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ARA_uusi_esityspohja</Template>
  <TotalTime>7847</TotalTime>
  <Words>670</Words>
  <Application>Microsoft Office PowerPoint</Application>
  <PresentationFormat>Näytössä katseltava esitys (16:9)</PresentationFormat>
  <Paragraphs>255</Paragraphs>
  <Slides>10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Verdana</vt:lpstr>
      <vt:lpstr>Wingdings</vt:lpstr>
      <vt:lpstr>ARApp-esitysmalli</vt:lpstr>
      <vt:lpstr>Custom Design</vt:lpstr>
      <vt:lpstr>Korkotukivaltuuden käyttö</vt:lpstr>
      <vt:lpstr>Korkotukivaltuuden käyttö (M€) 1/2</vt:lpstr>
      <vt:lpstr>Korkotukivaltuuden käyttö (M€) 2/2</vt:lpstr>
      <vt:lpstr>Takauslainavaltuuden käyttö (M€)</vt:lpstr>
      <vt:lpstr>Korkotukivaltuuden käyttö eri päätösvaiheissa (M€)</vt:lpstr>
      <vt:lpstr>Korkotukipäätökset, 12 kk liukuva summa (M€)</vt:lpstr>
      <vt:lpstr>Kilpailu-urakoiden määrä ja osuus valtion tukemassa uudistuotannossa (12 kk)</vt:lpstr>
      <vt:lpstr>Valtion tukeman asuntotuotannon rakennuskustannus  kilpailu- ja neuvotteluhankkeissa (€/asm2)</vt:lpstr>
      <vt:lpstr>Keskimääräinen korkotukilaina/asunto (€)</vt:lpstr>
      <vt:lpstr>Erityisryhmien investointiavustus (M€) - käyttäjäryhmät ja päätösvaiheet </vt:lpstr>
    </vt:vector>
  </TitlesOfParts>
  <Company>Ympäristöhallinto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Mäenpää Susanna</dc:creator>
  <cp:lastModifiedBy>Mäenpää Susanna (YM)</cp:lastModifiedBy>
  <cp:revision>818</cp:revision>
  <dcterms:created xsi:type="dcterms:W3CDTF">2019-11-14T12:50:36Z</dcterms:created>
  <dcterms:modified xsi:type="dcterms:W3CDTF">2026-04-01T12:40:47Z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0x010100FE89FF08C6FE534D8CA0B45BA5231B4B</vt:lpwstr>
  </property>
</Properties>
</file>