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drawings/drawing1.xml" ContentType="application/vnd.openxmlformats-officedocument.drawingml.chartshap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6.2-->
<p:presentation xmlns:r="http://schemas.openxmlformats.org/officeDocument/2006/relationships" xmlns:a="http://schemas.openxmlformats.org/drawingml/2006/main" xmlns:p="http://schemas.openxmlformats.org/presentationml/2006/main" strictFirstAndLastChars="0" saveSubsetFonts="1">
  <p:sldMasterIdLst>
    <p:sldMasterId id="2147483648" r:id="rId4"/>
    <p:sldMasterId id="2147483737" r:id="rId5"/>
  </p:sldMasterIdLst>
  <p:notesMasterIdLst>
    <p:notesMasterId r:id="rId6"/>
  </p:notesMasterIdLst>
  <p:handoutMasterIdLst>
    <p:handoutMasterId r:id="rId7"/>
  </p:handoutMasterIdLst>
  <p:sldIdLst>
    <p:sldId id="280" r:id="rId8"/>
    <p:sldId id="294" r:id="rId9"/>
    <p:sldId id="306" r:id="rId10"/>
    <p:sldId id="271" r:id="rId11"/>
    <p:sldId id="307" r:id="rId12"/>
    <p:sldId id="300" r:id="rId13"/>
    <p:sldId id="291" r:id="rId14"/>
    <p:sldId id="292" r:id="rId15"/>
    <p:sldId id="305" r:id="rId16"/>
    <p:sldId id="308" r:id="rId17"/>
  </p:sldIdLst>
  <p:sldSz cx="9144000" cy="5143500" type="screen16x9"/>
  <p:notesSz cx="6858000" cy="9144000"/>
  <p:custDataLst>
    <p:tags r:id="rId18"/>
  </p:custDataLst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9pPr>
  </p:defaultTextStyle>
  <p:extLst/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fill>
          <a:solidFill>
            <a:schemeClr val="accent3">
              <a:tint val="40000"/>
            </a:schemeClr>
          </a:solidFill>
        </a:fill>
      </a:tcStyle>
    </a:band1H>
    <a:band1V>
      <a:tcStyle>
        <a:fill>
          <a:solidFill>
            <a:schemeClr val="accent3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27" autoAdjust="0"/>
    <p:restoredTop sz="76569" autoAdjust="0"/>
  </p:normalViewPr>
  <p:slideViewPr>
    <p:cSldViewPr>
      <p:cViewPr varScale="1">
        <p:scale>
          <a:sx n="96" d="100"/>
          <a:sy n="96" d="100"/>
        </p:scale>
        <p:origin x="684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3.xml" /><Relationship Id="rId11" Type="http://schemas.openxmlformats.org/officeDocument/2006/relationships/slide" Target="slides/slide4.xml" /><Relationship Id="rId12" Type="http://schemas.openxmlformats.org/officeDocument/2006/relationships/slide" Target="slides/slide5.xml" /><Relationship Id="rId13" Type="http://schemas.openxmlformats.org/officeDocument/2006/relationships/slide" Target="slides/slide6.xml" /><Relationship Id="rId14" Type="http://schemas.openxmlformats.org/officeDocument/2006/relationships/slide" Target="slides/slide7.xml" /><Relationship Id="rId15" Type="http://schemas.openxmlformats.org/officeDocument/2006/relationships/slide" Target="slides/slide8.xml" /><Relationship Id="rId16" Type="http://schemas.openxmlformats.org/officeDocument/2006/relationships/slide" Target="slides/slide9.xml" /><Relationship Id="rId17" Type="http://schemas.openxmlformats.org/officeDocument/2006/relationships/slide" Target="slides/slide10.xml" /><Relationship Id="rId18" Type="http://schemas.openxmlformats.org/officeDocument/2006/relationships/tags" Target="tags/tag1.xml" /><Relationship Id="rId19" Type="http://schemas.openxmlformats.org/officeDocument/2006/relationships/presProps" Target="presProps.xml" /><Relationship Id="rId2" Type="http://schemas.openxmlformats.org/officeDocument/2006/relationships/customXml" Target="../customXml/item2.xml" /><Relationship Id="rId20" Type="http://schemas.openxmlformats.org/officeDocument/2006/relationships/viewProps" Target="viewProps.xml" /><Relationship Id="rId21" Type="http://schemas.openxmlformats.org/officeDocument/2006/relationships/theme" Target="theme/theme1.xml" /><Relationship Id="rId22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Master" Target="slideMasters/slideMaster2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Relationship Id="rId2" Type="http://schemas.openxmlformats.org/officeDocument/2006/relationships/chartUserShapes" Target="../drawings/drawing1.xml" /><Relationship Id="rId3" Type="http://schemas.microsoft.com/office/2011/relationships/chartColorStyle" Target="colors2.xml" /><Relationship Id="rId4" Type="http://schemas.microsoft.com/office/2011/relationships/chartStyle" Target="style2.xml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Relationship Id="rId2" Type="http://schemas.microsoft.com/office/2011/relationships/chartColorStyle" Target="colors3.xml" /><Relationship Id="rId3" Type="http://schemas.microsoft.com/office/2011/relationships/chartStyle" Target="style3.xml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Relationship Id="rId2" Type="http://schemas.microsoft.com/office/2011/relationships/chartColorStyle" Target="colors4.xml" /><Relationship Id="rId3" Type="http://schemas.microsoft.com/office/2011/relationships/chartStyle" Target="style4.xml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4D-418B-8C56-F2F0F156D4B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4D-418B-8C56-F2F0F156D4B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4D-418B-8C56-F2F0F156D4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1286180783"/>
        <c:axId val="1286181199"/>
      </c:barChart>
      <c:catAx>
        <c:axId val="1286180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i-FI"/>
          </a:p>
        </c:txPr>
        <c:crossAx val="1286181199"/>
        <c:crosses val="autoZero"/>
        <c:auto val="0"/>
        <c:lblAlgn val="ctr"/>
        <c:lblOffset/>
        <c:noMultiLvlLbl val="0"/>
      </c:catAx>
      <c:valAx>
        <c:axId val="1286181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286180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Valtuus (M€)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/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p>
                <a:pPr>
                  <a:defRPr sz="900" b="0" i="0" u="none" strike="noStrike" kern="1200" baseline="0" smtId="4294967295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val>
            <c:numRef>
              <c:f>Sheet1!$B$2</c:f>
              <c:numCache>
                <c:formatCode>#,##0</c:formatCode>
                <c:ptCount val="1"/>
                <c:pt idx="0">
                  <c:v>1171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31-4ACE-8562-50D1B418623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Käytetty valtuus (M€)</c:v>
                </c:pt>
              </c:strCache>
            </c:strRef>
          </c:tx>
          <c:spPr>
            <a:solidFill>
              <a:srgbClr val="253746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/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p>
                <a:pPr>
                  <a:defRPr sz="900" b="0" i="0" u="none" strike="noStrike" kern="1200" baseline="0" smtId="4294967295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val>
            <c:numRef>
              <c:f>Sheet1!$C$2</c:f>
              <c:numCache>
                <c:formatCode>#,##0</c:formatCode>
                <c:ptCount val="1"/>
                <c:pt idx="0">
                  <c:v>716.794447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31-4ACE-8562-50D1B418623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Käytetty 12 kk (M€)</c:v>
                </c:pt>
              </c:strCache>
            </c:strRef>
          </c:tx>
          <c:spPr>
            <a:solidFill>
              <a:srgbClr val="C2E189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/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p>
                <a:pPr>
                  <a:defRPr sz="900" b="0" i="0" u="none" strike="noStrike" kern="1200" baseline="0" smtId="4294967295">
                    <a:solidFill>
                      <a:schemeClr val="tx1"/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val>
            <c:numRef>
              <c:f>Sheet1!$D$2</c:f>
              <c:numCache>
                <c:formatCode>#,##0</c:formatCode>
                <c:ptCount val="1"/>
                <c:pt idx="0">
                  <c:v>1680.317588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431-4ACE-8562-50D1B418623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Hankkeita vireillä (M€)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p>
                <a:pPr>
                  <a:defRPr sz="900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val>
            <c:numRef>
              <c:f>Sheet1!$E$2</c:f>
              <c:numCache>
                <c:formatCode>#,##0</c:formatCode>
                <c:ptCount val="1"/>
                <c:pt idx="0">
                  <c:v>1301.880858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431-4ACE-8562-50D1B41862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828422063"/>
        <c:axId val="828413327"/>
      </c:barChart>
      <c:catAx>
        <c:axId val="82842206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crossAx val="828413327"/>
        <c:auto val="0"/>
        <c:lblAlgn val="ctr"/>
        <c:lblOffset/>
        <c:noMultiLvlLbl val="0"/>
      </c:catAx>
      <c:valAx>
        <c:axId val="8284133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900" b="0" i="0" u="none" strike="noStrike" kern="1200" baseline="0" smtId="4294967295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fi-FI"/>
          </a:p>
        </c:txPr>
        <c:crossAx val="8284220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 smtId="4294967295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lang="fi-FI"/>
    </a:p>
  </c:txPr>
  <c:externalData r:id="rId1">
    <c:autoUpdate val="0"/>
  </c:externalData>
  <c:userShapes r:id="rId2"/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284613132476807"/>
          <c:y val="0.040417972952127457"/>
          <c:w val="0.49011841416358948"/>
          <c:h val="0.7860919833183288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Varauspäätös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p>
                <a:pPr>
                  <a:defRPr sz="900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Tavalliset vuokra-asunnot UT</c:v>
                </c:pt>
                <c:pt idx="1">
                  <c:v>Tavalliset vuokra-asunnot PP</c:v>
                </c:pt>
                <c:pt idx="2">
                  <c:v>Opiskelija-asunnot UT &amp; PP</c:v>
                </c:pt>
                <c:pt idx="3">
                  <c:v>Erityisryhmien vuokra-asunnot UT &amp; PP</c:v>
                </c:pt>
                <c:pt idx="4">
                  <c:v>Asumisoikeusasunnot UT &amp; PP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481.772399</c:v>
                </c:pt>
                <c:pt idx="1">
                  <c:v>102.933202</c:v>
                </c:pt>
                <c:pt idx="2">
                  <c:v>163.339555</c:v>
                </c:pt>
                <c:pt idx="3">
                  <c:v>53.752811</c:v>
                </c:pt>
                <c:pt idx="4">
                  <c:v>77.424521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48-4C62-8941-0364F2649A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Osapäätös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p>
                <a:pPr>
                  <a:defRPr sz="900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Tavalliset vuokra-asunnot UT</c:v>
                </c:pt>
                <c:pt idx="1">
                  <c:v>Tavalliset vuokra-asunnot PP</c:v>
                </c:pt>
                <c:pt idx="2">
                  <c:v>Opiskelija-asunnot UT &amp; PP</c:v>
                </c:pt>
                <c:pt idx="3">
                  <c:v>Erityisryhmien vuokra-asunnot UT &amp; PP</c:v>
                </c:pt>
                <c:pt idx="4">
                  <c:v>Asumisoikeusasunnot UT &amp; PP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239.746145</c:v>
                </c:pt>
                <c:pt idx="1">
                  <c:v>42.518544</c:v>
                </c:pt>
                <c:pt idx="2">
                  <c:v>82.444178</c:v>
                </c:pt>
                <c:pt idx="3">
                  <c:v>33.499963</c:v>
                </c:pt>
                <c:pt idx="4">
                  <c:v>24.44954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48-4C62-8941-0364F2649A7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Lainapäätös</c:v>
                </c:pt>
              </c:strCache>
            </c:strRef>
          </c:tx>
          <c:spPr>
            <a:solidFill>
              <a:srgbClr val="C66E4E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sz="900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endParaR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p>
                <a:pPr>
                  <a:defRPr sz="900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Tavalliset vuokra-asunnot UT</c:v>
                </c:pt>
                <c:pt idx="1">
                  <c:v>Tavalliset vuokra-asunnot PP</c:v>
                </c:pt>
                <c:pt idx="2">
                  <c:v>Opiskelija-asunnot UT &amp; PP</c:v>
                </c:pt>
                <c:pt idx="3">
                  <c:v>Erityisryhmien vuokra-asunnot UT &amp; PP</c:v>
                </c:pt>
                <c:pt idx="4">
                  <c:v>Asumisoikeusasunnot UT &amp; PP</c:v>
                </c:pt>
              </c:strCache>
            </c:strRef>
          </c:cat>
          <c:val>
            <c:numRef>
              <c:f>Sheet1!$D$2:$D$6</c:f>
              <c:numCache>
                <c:formatCode>#,##0</c:formatCode>
                <c:ptCount val="5"/>
                <c:pt idx="0">
                  <c:v>429.438058</c:v>
                </c:pt>
                <c:pt idx="1">
                  <c:v>140.250816</c:v>
                </c:pt>
                <c:pt idx="2">
                  <c:v>67.199275</c:v>
                </c:pt>
                <c:pt idx="3">
                  <c:v>24.281383</c:v>
                </c:pt>
                <c:pt idx="4">
                  <c:v>55.624915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48-4C62-8941-0364F2649A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82"/>
        <c:overlap/>
        <c:axId val="988084912"/>
        <c:axId val="988085744"/>
      </c:barChart>
      <c:catAx>
        <c:axId val="9880849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fi-FI"/>
          </a:p>
        </c:txPr>
        <c:crossAx val="988085744"/>
        <c:crosses val="autoZero"/>
        <c:auto val="0"/>
        <c:lblAlgn val="ctr"/>
        <c:lblOffset/>
        <c:noMultiLvlLbl val="0"/>
      </c:catAx>
      <c:valAx>
        <c:axId val="98808574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900" b="0" i="0" u="none" strike="noStrike" kern="1200" baseline="0" smtId="4294967295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fi-FI"/>
          </a:p>
        </c:txPr>
        <c:crossAx val="988084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chemeClr val="tx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 smtId="4294967295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lang="fi-FI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54381202906370163"/>
          <c:y val="0.041277918964624405"/>
          <c:w val="0.9281584620475769"/>
          <c:h val="0.57403522729873657"/>
        </c:manualLayout>
      </c:layout>
      <c:lineChart>
        <c:grouping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Varauspäätös</c:v>
                </c:pt>
              </c:strCache>
            </c:strRef>
          </c:tx>
          <c:spPr>
            <a:ln w="12700" cap="rnd">
              <a:solidFill>
                <a:srgbClr val="2C5234"/>
              </a:solidFill>
              <a:round/>
            </a:ln>
            <a:effectLst/>
          </c:spPr>
          <c:marker>
            <c:symbol val="square"/>
            <c:spPr>
              <a:solidFill>
                <a:srgbClr val="2C5234"/>
              </a:solidFill>
              <a:ln w="9525">
                <a:solidFill>
                  <a:srgbClr val="2C5234"/>
                </a:solidFill>
              </a:ln>
              <a:effectLst/>
            </c:spPr>
          </c:marker>
          <c:cat>
            <c:strRef>
              <c:f>Sheet1!$A$2:$A$38</c:f>
              <c:strCache>
                <c:ptCount val="37"/>
                <c:pt idx="0">
                  <c:v>kesä 2023</c:v>
                </c:pt>
                <c:pt idx="1">
                  <c:v>heinä 2023</c:v>
                </c:pt>
                <c:pt idx="2">
                  <c:v>elo 2023</c:v>
                </c:pt>
                <c:pt idx="3">
                  <c:v>syys 2023</c:v>
                </c:pt>
                <c:pt idx="4">
                  <c:v>loka 2023</c:v>
                </c:pt>
                <c:pt idx="5">
                  <c:v>marras 2023</c:v>
                </c:pt>
                <c:pt idx="6">
                  <c:v>joulu 2023</c:v>
                </c:pt>
                <c:pt idx="7">
                  <c:v>tammi 2024</c:v>
                </c:pt>
                <c:pt idx="8">
                  <c:v>helmi 2024</c:v>
                </c:pt>
                <c:pt idx="9">
                  <c:v>maalis 2024</c:v>
                </c:pt>
                <c:pt idx="10">
                  <c:v>huhti 2024</c:v>
                </c:pt>
                <c:pt idx="11">
                  <c:v>touko 2024</c:v>
                </c:pt>
                <c:pt idx="12">
                  <c:v>kesä 2024</c:v>
                </c:pt>
                <c:pt idx="13">
                  <c:v>heinä 2024</c:v>
                </c:pt>
                <c:pt idx="14">
                  <c:v>elo 2024</c:v>
                </c:pt>
                <c:pt idx="15">
                  <c:v>syys 2024</c:v>
                </c:pt>
                <c:pt idx="16">
                  <c:v>loka 2024</c:v>
                </c:pt>
                <c:pt idx="17">
                  <c:v>marras 2024</c:v>
                </c:pt>
                <c:pt idx="18">
                  <c:v>joulu 2024</c:v>
                </c:pt>
                <c:pt idx="19">
                  <c:v>tammi 2025</c:v>
                </c:pt>
                <c:pt idx="20">
                  <c:v>helmi 2025</c:v>
                </c:pt>
                <c:pt idx="21">
                  <c:v>maalis 2025</c:v>
                </c:pt>
                <c:pt idx="22">
                  <c:v>huhti 2025</c:v>
                </c:pt>
                <c:pt idx="23">
                  <c:v>touko 2025</c:v>
                </c:pt>
                <c:pt idx="24">
                  <c:v>kesä 2025</c:v>
                </c:pt>
                <c:pt idx="25">
                  <c:v>heinä 2025</c:v>
                </c:pt>
                <c:pt idx="26">
                  <c:v>elo 2025</c:v>
                </c:pt>
                <c:pt idx="27">
                  <c:v>syys 2025</c:v>
                </c:pt>
                <c:pt idx="28">
                  <c:v>loka 2025</c:v>
                </c:pt>
                <c:pt idx="29">
                  <c:v>marras 2025</c:v>
                </c:pt>
                <c:pt idx="30">
                  <c:v>joulu 2025</c:v>
                </c:pt>
                <c:pt idx="31">
                  <c:v>tammi 2026</c:v>
                </c:pt>
                <c:pt idx="32">
                  <c:v>helmi 2026</c:v>
                </c:pt>
                <c:pt idx="33">
                  <c:v>maalis 2026</c:v>
                </c:pt>
                <c:pt idx="34">
                  <c:v>huhti 2026</c:v>
                </c:pt>
                <c:pt idx="35">
                  <c:v>touko 2026</c:v>
                </c:pt>
                <c:pt idx="36">
                  <c:v>kesä 2026</c:v>
                </c:pt>
              </c:strCache>
            </c:strRef>
          </c:cat>
          <c:val>
            <c:numRef>
              <c:f>Sheet1!$B$2:$B$38</c:f>
              <c:numCache>
                <c:formatCode>#,##0</c:formatCode>
                <c:ptCount val="37"/>
                <c:pt idx="0">
                  <c:v>1637.368928</c:v>
                </c:pt>
                <c:pt idx="1">
                  <c:v>1652.995248</c:v>
                </c:pt>
                <c:pt idx="2">
                  <c:v>1662.582669</c:v>
                </c:pt>
                <c:pt idx="3">
                  <c:v>1600.404576</c:v>
                </c:pt>
                <c:pt idx="4">
                  <c:v>1709.367242</c:v>
                </c:pt>
                <c:pt idx="5">
                  <c:v>1974.022042</c:v>
                </c:pt>
                <c:pt idx="6">
                  <c:v>1974.353797</c:v>
                </c:pt>
                <c:pt idx="7">
                  <c:v>1989.120401</c:v>
                </c:pt>
                <c:pt idx="8">
                  <c:v>1909.531812</c:v>
                </c:pt>
                <c:pt idx="9">
                  <c:v>2174.608928</c:v>
                </c:pt>
                <c:pt idx="10">
                  <c:v>2438.506714</c:v>
                </c:pt>
                <c:pt idx="11">
                  <c:v>2572.27191</c:v>
                </c:pt>
                <c:pt idx="12">
                  <c:v>2596.772285</c:v>
                </c:pt>
                <c:pt idx="13">
                  <c:v>2677.487134</c:v>
                </c:pt>
                <c:pt idx="14">
                  <c:v>2678.538674</c:v>
                </c:pt>
                <c:pt idx="15">
                  <c:v>2852.222837</c:v>
                </c:pt>
                <c:pt idx="16">
                  <c:v>2741.204304</c:v>
                </c:pt>
                <c:pt idx="17">
                  <c:v>2530.363331</c:v>
                </c:pt>
                <c:pt idx="18">
                  <c:v>2408.215922</c:v>
                </c:pt>
                <c:pt idx="19">
                  <c:v>2459.770724</c:v>
                </c:pt>
                <c:pt idx="20">
                  <c:v>2449.430762</c:v>
                </c:pt>
                <c:pt idx="21">
                  <c:v>2140.477384</c:v>
                </c:pt>
                <c:pt idx="22">
                  <c:v>1792.709831</c:v>
                </c:pt>
                <c:pt idx="23">
                  <c:v>1741.889944</c:v>
                </c:pt>
                <c:pt idx="24">
                  <c:v>1587.52978</c:v>
                </c:pt>
                <c:pt idx="25">
                  <c:v>1622.911844</c:v>
                </c:pt>
                <c:pt idx="26">
                  <c:v>1552.083002</c:v>
                </c:pt>
                <c:pt idx="27">
                  <c:v>1415.66661</c:v>
                </c:pt>
                <c:pt idx="28">
                  <c:v>1381.269175</c:v>
                </c:pt>
                <c:pt idx="29">
                  <c:v>1383.125548</c:v>
                </c:pt>
                <c:pt idx="30">
                  <c:v>1303.123185</c:v>
                </c:pt>
                <c:pt idx="31">
                  <c:v>1240.449147</c:v>
                </c:pt>
                <c:pt idx="32">
                  <c:v>1240.980296</c:v>
                </c:pt>
                <c:pt idx="33">
                  <c:v>1270.772277</c:v>
                </c:pt>
                <c:pt idx="34">
                  <c:v>1512.699678</c:v>
                </c:pt>
                <c:pt idx="35">
                  <c:v>1299.217904</c:v>
                </c:pt>
                <c:pt idx="36">
                  <c:v>1217.070427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A5A-472D-B49A-BD1A8C20174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Osapäätös</c:v>
                </c:pt>
              </c:strCache>
            </c:strRef>
          </c:tx>
          <c:spPr>
            <a:ln w="12700" cap="rnd">
              <a:solidFill>
                <a:srgbClr val="8F993E"/>
              </a:solidFill>
              <a:round/>
            </a:ln>
            <a:effectLst/>
          </c:spPr>
          <c:marker>
            <c:symbol val="diamond"/>
            <c:spPr>
              <a:solidFill>
                <a:srgbClr val="8F993E"/>
              </a:solidFill>
              <a:ln w="9525">
                <a:solidFill>
                  <a:srgbClr val="8F993E"/>
                </a:solidFill>
              </a:ln>
              <a:effectLst/>
            </c:spPr>
          </c:marker>
          <c:cat>
            <c:strRef>
              <c:f>Sheet1!$A$2:$A$38</c:f>
              <c:strCache>
                <c:ptCount val="37"/>
                <c:pt idx="0">
                  <c:v>kesä 2023</c:v>
                </c:pt>
                <c:pt idx="1">
                  <c:v>heinä 2023</c:v>
                </c:pt>
                <c:pt idx="2">
                  <c:v>elo 2023</c:v>
                </c:pt>
                <c:pt idx="3">
                  <c:v>syys 2023</c:v>
                </c:pt>
                <c:pt idx="4">
                  <c:v>loka 2023</c:v>
                </c:pt>
                <c:pt idx="5">
                  <c:v>marras 2023</c:v>
                </c:pt>
                <c:pt idx="6">
                  <c:v>joulu 2023</c:v>
                </c:pt>
                <c:pt idx="7">
                  <c:v>tammi 2024</c:v>
                </c:pt>
                <c:pt idx="8">
                  <c:v>helmi 2024</c:v>
                </c:pt>
                <c:pt idx="9">
                  <c:v>maalis 2024</c:v>
                </c:pt>
                <c:pt idx="10">
                  <c:v>huhti 2024</c:v>
                </c:pt>
                <c:pt idx="11">
                  <c:v>touko 2024</c:v>
                </c:pt>
                <c:pt idx="12">
                  <c:v>kesä 2024</c:v>
                </c:pt>
                <c:pt idx="13">
                  <c:v>heinä 2024</c:v>
                </c:pt>
                <c:pt idx="14">
                  <c:v>elo 2024</c:v>
                </c:pt>
                <c:pt idx="15">
                  <c:v>syys 2024</c:v>
                </c:pt>
                <c:pt idx="16">
                  <c:v>loka 2024</c:v>
                </c:pt>
                <c:pt idx="17">
                  <c:v>marras 2024</c:v>
                </c:pt>
                <c:pt idx="18">
                  <c:v>joulu 2024</c:v>
                </c:pt>
                <c:pt idx="19">
                  <c:v>tammi 2025</c:v>
                </c:pt>
                <c:pt idx="20">
                  <c:v>helmi 2025</c:v>
                </c:pt>
                <c:pt idx="21">
                  <c:v>maalis 2025</c:v>
                </c:pt>
                <c:pt idx="22">
                  <c:v>huhti 2025</c:v>
                </c:pt>
                <c:pt idx="23">
                  <c:v>touko 2025</c:v>
                </c:pt>
                <c:pt idx="24">
                  <c:v>kesä 2025</c:v>
                </c:pt>
                <c:pt idx="25">
                  <c:v>heinä 2025</c:v>
                </c:pt>
                <c:pt idx="26">
                  <c:v>elo 2025</c:v>
                </c:pt>
                <c:pt idx="27">
                  <c:v>syys 2025</c:v>
                </c:pt>
                <c:pt idx="28">
                  <c:v>loka 2025</c:v>
                </c:pt>
                <c:pt idx="29">
                  <c:v>marras 2025</c:v>
                </c:pt>
                <c:pt idx="30">
                  <c:v>joulu 2025</c:v>
                </c:pt>
                <c:pt idx="31">
                  <c:v>tammi 2026</c:v>
                </c:pt>
                <c:pt idx="32">
                  <c:v>helmi 2026</c:v>
                </c:pt>
                <c:pt idx="33">
                  <c:v>maalis 2026</c:v>
                </c:pt>
                <c:pt idx="34">
                  <c:v>huhti 2026</c:v>
                </c:pt>
                <c:pt idx="35">
                  <c:v>touko 2026</c:v>
                </c:pt>
                <c:pt idx="36">
                  <c:v>kesä 2026</c:v>
                </c:pt>
              </c:strCache>
            </c:strRef>
          </c:cat>
          <c:val>
            <c:numRef>
              <c:f>Sheet1!$C$2:$C$38</c:f>
              <c:numCache>
                <c:formatCode>#,##0</c:formatCode>
                <c:ptCount val="37"/>
                <c:pt idx="0">
                  <c:v>1425.949761</c:v>
                </c:pt>
                <c:pt idx="1">
                  <c:v>1465.769398</c:v>
                </c:pt>
                <c:pt idx="2">
                  <c:v>1480.091442</c:v>
                </c:pt>
                <c:pt idx="3">
                  <c:v>1582.585496</c:v>
                </c:pt>
                <c:pt idx="4">
                  <c:v>1639.529674</c:v>
                </c:pt>
                <c:pt idx="5">
                  <c:v>1780.520497</c:v>
                </c:pt>
                <c:pt idx="6">
                  <c:v>1871.218695</c:v>
                </c:pt>
                <c:pt idx="7">
                  <c:v>1922.851435</c:v>
                </c:pt>
                <c:pt idx="8">
                  <c:v>1953.307455</c:v>
                </c:pt>
                <c:pt idx="9">
                  <c:v>1995.889624</c:v>
                </c:pt>
                <c:pt idx="10">
                  <c:v>2141.304814</c:v>
                </c:pt>
                <c:pt idx="11">
                  <c:v>2224.463725</c:v>
                </c:pt>
                <c:pt idx="12">
                  <c:v>2134.588338</c:v>
                </c:pt>
                <c:pt idx="13">
                  <c:v>2129.9705</c:v>
                </c:pt>
                <c:pt idx="14">
                  <c:v>2177.741801</c:v>
                </c:pt>
                <c:pt idx="15">
                  <c:v>2166.743355</c:v>
                </c:pt>
                <c:pt idx="16">
                  <c:v>2322.158175</c:v>
                </c:pt>
                <c:pt idx="17">
                  <c:v>2374.466763</c:v>
                </c:pt>
                <c:pt idx="18">
                  <c:v>2201.652009</c:v>
                </c:pt>
                <c:pt idx="19">
                  <c:v>2161.958554</c:v>
                </c:pt>
                <c:pt idx="20">
                  <c:v>2197.606407</c:v>
                </c:pt>
                <c:pt idx="21">
                  <c:v>2155.37447</c:v>
                </c:pt>
                <c:pt idx="22">
                  <c:v>2100.991545</c:v>
                </c:pt>
                <c:pt idx="23">
                  <c:v>2012.04348</c:v>
                </c:pt>
                <c:pt idx="24">
                  <c:v>1907.87817</c:v>
                </c:pt>
                <c:pt idx="25">
                  <c:v>1897.379719</c:v>
                </c:pt>
                <c:pt idx="26">
                  <c:v>1920.462063</c:v>
                </c:pt>
                <c:pt idx="27">
                  <c:v>1891.001841</c:v>
                </c:pt>
                <c:pt idx="28">
                  <c:v>1705.579485</c:v>
                </c:pt>
                <c:pt idx="29">
                  <c:v>1651.990584</c:v>
                </c:pt>
                <c:pt idx="30">
                  <c:v>1610.687458</c:v>
                </c:pt>
                <c:pt idx="31">
                  <c:v>1643.436036</c:v>
                </c:pt>
                <c:pt idx="32">
                  <c:v>1527.709959</c:v>
                </c:pt>
                <c:pt idx="33">
                  <c:v>1591.513942</c:v>
                </c:pt>
                <c:pt idx="34">
                  <c:v>1506.687531</c:v>
                </c:pt>
                <c:pt idx="35">
                  <c:v>1344.496906</c:v>
                </c:pt>
                <c:pt idx="36">
                  <c:v>1281.17484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A5A-472D-B49A-BD1A8C20174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Lainapäätös</c:v>
                </c:pt>
              </c:strCache>
            </c:strRef>
          </c:tx>
          <c:spPr>
            <a:ln w="12700" cap="rnd">
              <a:solidFill>
                <a:srgbClr val="C66E4E"/>
              </a:solidFill>
              <a:round/>
            </a:ln>
            <a:effectLst/>
          </c:spPr>
          <c:marker>
            <c:symbol val="circle"/>
            <c:spPr>
              <a:solidFill>
                <a:srgbClr val="C66E4E"/>
              </a:solidFill>
              <a:ln w="9525">
                <a:solidFill>
                  <a:srgbClr val="C66E4E"/>
                </a:solidFill>
              </a:ln>
              <a:effectLst/>
            </c:spPr>
          </c:marker>
          <c:cat>
            <c:strRef>
              <c:f>Sheet1!$A$2:$A$38</c:f>
              <c:strCache>
                <c:ptCount val="37"/>
                <c:pt idx="0">
                  <c:v>kesä 2023</c:v>
                </c:pt>
                <c:pt idx="1">
                  <c:v>heinä 2023</c:v>
                </c:pt>
                <c:pt idx="2">
                  <c:v>elo 2023</c:v>
                </c:pt>
                <c:pt idx="3">
                  <c:v>syys 2023</c:v>
                </c:pt>
                <c:pt idx="4">
                  <c:v>loka 2023</c:v>
                </c:pt>
                <c:pt idx="5">
                  <c:v>marras 2023</c:v>
                </c:pt>
                <c:pt idx="6">
                  <c:v>joulu 2023</c:v>
                </c:pt>
                <c:pt idx="7">
                  <c:v>tammi 2024</c:v>
                </c:pt>
                <c:pt idx="8">
                  <c:v>helmi 2024</c:v>
                </c:pt>
                <c:pt idx="9">
                  <c:v>maalis 2024</c:v>
                </c:pt>
                <c:pt idx="10">
                  <c:v>huhti 2024</c:v>
                </c:pt>
                <c:pt idx="11">
                  <c:v>touko 2024</c:v>
                </c:pt>
                <c:pt idx="12">
                  <c:v>kesä 2024</c:v>
                </c:pt>
                <c:pt idx="13">
                  <c:v>heinä 2024</c:v>
                </c:pt>
                <c:pt idx="14">
                  <c:v>elo 2024</c:v>
                </c:pt>
                <c:pt idx="15">
                  <c:v>syys 2024</c:v>
                </c:pt>
                <c:pt idx="16">
                  <c:v>loka 2024</c:v>
                </c:pt>
                <c:pt idx="17">
                  <c:v>marras 2024</c:v>
                </c:pt>
                <c:pt idx="18">
                  <c:v>joulu 2024</c:v>
                </c:pt>
                <c:pt idx="19">
                  <c:v>tammi 2025</c:v>
                </c:pt>
                <c:pt idx="20">
                  <c:v>helmi 2025</c:v>
                </c:pt>
                <c:pt idx="21">
                  <c:v>maalis 2025</c:v>
                </c:pt>
                <c:pt idx="22">
                  <c:v>huhti 2025</c:v>
                </c:pt>
                <c:pt idx="23">
                  <c:v>touko 2025</c:v>
                </c:pt>
                <c:pt idx="24">
                  <c:v>kesä 2025</c:v>
                </c:pt>
                <c:pt idx="25">
                  <c:v>heinä 2025</c:v>
                </c:pt>
                <c:pt idx="26">
                  <c:v>elo 2025</c:v>
                </c:pt>
                <c:pt idx="27">
                  <c:v>syys 2025</c:v>
                </c:pt>
                <c:pt idx="28">
                  <c:v>loka 2025</c:v>
                </c:pt>
                <c:pt idx="29">
                  <c:v>marras 2025</c:v>
                </c:pt>
                <c:pt idx="30">
                  <c:v>joulu 2025</c:v>
                </c:pt>
                <c:pt idx="31">
                  <c:v>tammi 2026</c:v>
                </c:pt>
                <c:pt idx="32">
                  <c:v>helmi 2026</c:v>
                </c:pt>
                <c:pt idx="33">
                  <c:v>maalis 2026</c:v>
                </c:pt>
                <c:pt idx="34">
                  <c:v>huhti 2026</c:v>
                </c:pt>
                <c:pt idx="35">
                  <c:v>touko 2026</c:v>
                </c:pt>
                <c:pt idx="36">
                  <c:v>kesä 2026</c:v>
                </c:pt>
              </c:strCache>
            </c:strRef>
          </c:cat>
          <c:val>
            <c:numRef>
              <c:f>Sheet1!$D$2:$D$38</c:f>
              <c:numCache>
                <c:formatCode>#,##0</c:formatCode>
                <c:ptCount val="37"/>
                <c:pt idx="0">
                  <c:v>1070.328506</c:v>
                </c:pt>
                <c:pt idx="1">
                  <c:v>1176.429864</c:v>
                </c:pt>
                <c:pt idx="2">
                  <c:v>1172.929792</c:v>
                </c:pt>
                <c:pt idx="3">
                  <c:v>1240.482907</c:v>
                </c:pt>
                <c:pt idx="4">
                  <c:v>1305.844913</c:v>
                </c:pt>
                <c:pt idx="5">
                  <c:v>1424.986361</c:v>
                </c:pt>
                <c:pt idx="6">
                  <c:v>1896.447682</c:v>
                </c:pt>
                <c:pt idx="7">
                  <c:v>1923.921368</c:v>
                </c:pt>
                <c:pt idx="8">
                  <c:v>1912.242366</c:v>
                </c:pt>
                <c:pt idx="9">
                  <c:v>1915.367611</c:v>
                </c:pt>
                <c:pt idx="10">
                  <c:v>2029.661648</c:v>
                </c:pt>
                <c:pt idx="11">
                  <c:v>2171.320556</c:v>
                </c:pt>
                <c:pt idx="12">
                  <c:v>2256.871775</c:v>
                </c:pt>
                <c:pt idx="13">
                  <c:v>2140.278101</c:v>
                </c:pt>
                <c:pt idx="14">
                  <c:v>2170.136215</c:v>
                </c:pt>
                <c:pt idx="15">
                  <c:v>2227.898368</c:v>
                </c:pt>
                <c:pt idx="16">
                  <c:v>2235.367921</c:v>
                </c:pt>
                <c:pt idx="17">
                  <c:v>2226.238637</c:v>
                </c:pt>
                <c:pt idx="18">
                  <c:v>1993.563741</c:v>
                </c:pt>
                <c:pt idx="19">
                  <c:v>1990.9473</c:v>
                </c:pt>
                <c:pt idx="20">
                  <c:v>2089.547874</c:v>
                </c:pt>
                <c:pt idx="21">
                  <c:v>1990.811921</c:v>
                </c:pt>
                <c:pt idx="22">
                  <c:v>2034.623252</c:v>
                </c:pt>
                <c:pt idx="23">
                  <c:v>1900.449575</c:v>
                </c:pt>
                <c:pt idx="24">
                  <c:v>1880.50173</c:v>
                </c:pt>
                <c:pt idx="25">
                  <c:v>1998.825191</c:v>
                </c:pt>
                <c:pt idx="26">
                  <c:v>1969.661345</c:v>
                </c:pt>
                <c:pt idx="27">
                  <c:v>1984.345112</c:v>
                </c:pt>
                <c:pt idx="28">
                  <c:v>1939.420998</c:v>
                </c:pt>
                <c:pt idx="29">
                  <c:v>1908.685943</c:v>
                </c:pt>
                <c:pt idx="30">
                  <c:v>1695.251847</c:v>
                </c:pt>
                <c:pt idx="31">
                  <c:v>1656.988662</c:v>
                </c:pt>
                <c:pt idx="32">
                  <c:v>1599.253564</c:v>
                </c:pt>
                <c:pt idx="33">
                  <c:v>1756.74559</c:v>
                </c:pt>
                <c:pt idx="34">
                  <c:v>1648.575937</c:v>
                </c:pt>
                <c:pt idx="35">
                  <c:v>1707.600232</c:v>
                </c:pt>
                <c:pt idx="36">
                  <c:v>1642.082024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A5A-472D-B49A-BD1A8C2017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907477983"/>
        <c:axId val="1907474655"/>
      </c:lineChart>
      <c:catAx>
        <c:axId val="190747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p>
            <a:pPr>
              <a:defRPr sz="800" b="0" i="0" u="none" strike="noStrike" kern="1200" baseline="0" smtId="4294967295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fi-FI"/>
          </a:p>
        </c:txPr>
        <c:crossAx val="1907474655"/>
        <c:crosses val="autoZero"/>
        <c:auto val="0"/>
        <c:lblAlgn val="ctr"/>
        <c:lblOffset/>
        <c:noMultiLvlLbl val="0"/>
      </c:catAx>
      <c:valAx>
        <c:axId val="1907474655"/>
        <c:scaling>
          <c:orientation val="minMax"/>
          <c:max val="3000"/>
          <c:min val="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fi-FI"/>
          </a:p>
        </c:txPr>
        <c:crossAx val="1907477983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fi-FI"/>
          </a:p>
        </c:txPr>
      </c:legendEntry>
      <c:legendEntry>
        <c:idx val="1"/>
        <c:txPr>
          <a:bodyPr rot="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fi-FI"/>
          </a:p>
        </c:txPr>
      </c:legendEntry>
      <c:legendEntry>
        <c:idx val="2"/>
        <c:txPr>
          <a:bodyPr rot="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fi-FI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200" b="0" i="0" u="none" strike="noStrike" kern="1200" baseline="0" smtId="4294967295">
              <a:solidFill>
                <a:schemeClr val="tx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 smtId="4294967295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lang="fi-FI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a="http://schemas.openxmlformats.org/drawingml/2006/main" xmlns:r="http://schemas.openxmlformats.org/officeDocument/2006/relationships" xmlns:cs="http://schemas.microsoft.com/office/drawing/2012/chartStyle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a="http://schemas.openxmlformats.org/drawingml/2006/main" xmlns:r="http://schemas.openxmlformats.org/officeDocument/2006/relationships" xmlns:cs="http://schemas.microsoft.com/office/drawing/2012/chartStyle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="http://schemas.openxmlformats.org/presentationml/2006/main" xmlns:p14="http://schemas.microsoft.com/office/powerpoint/2010/main" xmlns:c="http://schemas.openxmlformats.org/drawingml/2006/chart">
  <cdr:relSizeAnchor>
    <cdr:from>
      <cdr:x>0.06294</cdr:x>
      <cdr:y>0.90244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>
          <a:off x="396652" y="2664299"/>
          <a:ext cx="5905412" cy="288029"/>
        </a:xfrm>
        <a:prstGeom prst="rect">
          <a:avLst/>
        </a:prstGeom>
      </cdr:spPr>
      <cdr:txBody>
        <a:bodyPr vertOverflow="clip" wrap="square" rtlCol="0"/>
        <a:lstStyle/>
        <a:p>
          <a:endParaRPr lang="fi-FI" sz="1100"/>
        </a:p>
      </cdr:txBody>
    </cdr:sp>
  </cdr:relSizeAnchor>
</c:userShape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FAFF1C-FEA4-4EB7-80F5-B0965358E8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377FB6E-7D13-484B-82F2-6FC891135D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72C1D60-6F19-4DEC-8F73-4828AFB17A7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4813D9F-411F-4D27-8D90-7196BDFF0E6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B85A01-A206-404E-8C49-9B9C8F38A517}" type="slidenum">
              <a:rPr lang="fi-FI" altLang="fi-FI"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996089C-55CD-4E89-AAB8-18EF4CEF9E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A1E4DC-E139-433B-AA8A-AF85595429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AF48BA4-CF60-42AD-BA8E-3B6E85D0CE7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B304580-9FBC-452B-AF18-B100F1F7C0B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7B73496-7FAC-4E1E-8F2D-72583F7225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6E3CDDB-D9C6-4269-B3BA-73163522A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399F69-7DCC-478A-8094-2E2C021CE800}" type="slidenum">
              <a:rPr lang="fi-FI" altLang="fi-FI"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99F69-7DCC-478A-8094-2E2C021CE800}" type="slidenum">
              <a:rPr lang="fi-FI" altLang="fi-FI" smtClean="0"/>
              <a:t>2</a:t>
            </a:fld>
            <a:endParaRPr lang="fi-FI" altLang="fi-FI"/>
          </a:p>
        </p:txBody>
      </p:sp>
    </p:spTree>
    <p:extLst>
      <p:ext uri="{BB962C8B-B14F-4D97-AF65-F5344CB8AC3E}">
        <p14:creationId val="2251198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3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val="1802933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4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27B1815D-3301-4581-8040-8A68D83903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A5E5D29F-4D84-411E-AFD3-46195E7AFA5C}" type="slidenum">
              <a:rPr lang="fi-FI" altLang="fi-FI" sz="1200"/>
              <a:t>5</a:t>
            </a:fld>
            <a:endParaRPr lang="fi-FI" altLang="fi-FI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0A9D3C2C-0768-42A5-9F01-A1C802B3EE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769B1E1A-632A-41B2-975B-CC03E661D2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val="3195512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27B1815D-3301-4581-8040-8A68D83903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A5E5D29F-4D84-411E-AFD3-46195E7AFA5C}" type="slidenum">
              <a:rPr lang="fi-FI" altLang="fi-FI" sz="1200"/>
              <a:t>6</a:t>
            </a:fld>
            <a:endParaRPr lang="fi-FI" altLang="fi-FI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0A9D3C2C-0768-42A5-9F01-A1C802B3EE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769B1E1A-632A-41B2-975B-CC03E661D2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val="35989192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7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val="4080175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8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val="12793260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9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val="10124873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99F69-7DCC-478A-8094-2E2C021CE800}" type="slidenum">
              <a:rPr lang="fi-FI" altLang="fi-FI" smtClean="0"/>
              <a:t>10</a:t>
            </a:fld>
            <a:endParaRPr lang="fi-FI" altLang="fi-FI"/>
          </a:p>
        </p:txBody>
      </p:sp>
    </p:spTree>
    <p:extLst>
      <p:ext uri="{BB962C8B-B14F-4D97-AF65-F5344CB8AC3E}">
        <p14:creationId val="3157121588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chart" Target="../charts/chart1.xml" /><Relationship Id="rId2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3_Mukautettu asettelu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C0CC746-058B-4918-B334-E511BFD3DA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803998"/>
            <a:ext cx="1600200" cy="22860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5.6.2026</a:t>
            </a:fld>
            <a:endParaRPr lang="fi-FI"/>
          </a:p>
        </p:txBody>
      </p:sp>
      <p:sp>
        <p:nvSpPr>
          <p:cNvPr id="8" name="Otsikko 1">
            <a:extLst>
              <a:ext uri="{FF2B5EF4-FFF2-40B4-BE49-F238E27FC236}">
                <a16:creationId xmlns:a16="http://schemas.microsoft.com/office/drawing/2014/main" id="{4EC4AED2-13C8-4D9F-A6F2-C9F59F2823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7040" y="2211710"/>
            <a:ext cx="5105400" cy="660648"/>
          </a:xfrm>
        </p:spPr>
        <p:txBody>
          <a:bodyPr anchor="t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fi-FI"/>
              <a:t>Esityksen otsikko keskellä</a:t>
            </a:r>
          </a:p>
        </p:txBody>
      </p:sp>
      <p:sp>
        <p:nvSpPr>
          <p:cNvPr id="6" name="Tekstin paikkamerkki 8">
            <a:extLst>
              <a:ext uri="{FF2B5EF4-FFF2-40B4-BE49-F238E27FC236}">
                <a16:creationId xmlns:a16="http://schemas.microsoft.com/office/drawing/2014/main" id="{5D9F90AB-8169-408A-8591-222EDF3A1BD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19549" y="2932038"/>
            <a:ext cx="4968875" cy="431800"/>
          </a:xfrm>
        </p:spPr>
        <p:txBody>
          <a:bodyPr/>
          <a:lstStyle>
            <a:lvl1pPr marL="0" indent="0">
              <a:buNone/>
              <a:defRPr lang="fi-FI" sz="180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>
              <a:defRPr sz="1800">
                <a:solidFill>
                  <a:srgbClr val="94C43A"/>
                </a:solidFill>
              </a:defRPr>
            </a:lvl2pPr>
            <a:lvl3pPr>
              <a:defRPr sz="1800">
                <a:solidFill>
                  <a:srgbClr val="94C43A"/>
                </a:solidFill>
              </a:defRPr>
            </a:lvl3pPr>
            <a:lvl4pPr>
              <a:defRPr sz="1800">
                <a:solidFill>
                  <a:srgbClr val="94C43A"/>
                </a:solidFill>
              </a:defRPr>
            </a:lvl4pPr>
            <a:lvl5pPr>
              <a:defRPr sz="1800">
                <a:solidFill>
                  <a:srgbClr val="94C43A"/>
                </a:solidFill>
              </a:defRPr>
            </a:lvl5pPr>
          </a:lstStyle>
          <a:p>
            <a:pPr lvl="0"/>
            <a:r>
              <a:rPr lang="fi-FI"/>
              <a:t>Alaotsikko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44"/>
            <a:ext cx="4121090" cy="720000"/>
          </a:xfrm>
          <a:prstGeom prst="rect">
            <a:avLst/>
          </a:prstGeom>
        </p:spPr>
      </p:pic>
    </p:spTree>
    <p:extLst>
      <p:ext uri="{BB962C8B-B14F-4D97-AF65-F5344CB8AC3E}">
        <p14:creationId val="1662220962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660260"/>
            <a:ext cx="8229600" cy="723727"/>
          </a:xfrm>
        </p:spPr>
        <p:txBody>
          <a:bodyPr/>
          <a:lstStyle>
            <a:lvl1pPr>
              <a:defRPr>
                <a:solidFill>
                  <a:srgbClr val="253746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151334"/>
            <a:ext cx="4040188" cy="84435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067694"/>
            <a:ext cx="4040188" cy="2526928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844350"/>
          </a:xfrm>
        </p:spPr>
        <p:txBody>
          <a:bodyPr anchor="b"/>
          <a:lstStyle>
            <a:lvl1pPr marL="0" indent="0">
              <a:buNone/>
              <a:defRPr sz="20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2067694"/>
            <a:ext cx="4041775" cy="2526928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AB7E4DA-D7D6-43B7-B12C-511F0AE14A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10318-9515-4937-9D9C-06CD58540522}" type="datetime1">
              <a:rPr lang="fi-FI"/>
              <a:pPr>
                <a:defRPr/>
              </a:pPr>
              <a:t>5.6.2026</a:t>
            </a:fld>
            <a:endParaRPr lang="fi-FI"/>
          </a:p>
        </p:txBody>
      </p:sp>
    </p:spTree>
    <p:extLst>
      <p:ext uri="{BB962C8B-B14F-4D97-AF65-F5344CB8AC3E}">
        <p14:creationId val="3741644910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2310FE-7569-4B06-A30A-585070324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2F13-369F-4FB4-9811-5718EB0BBD74}" type="datetime1">
              <a:rPr lang="fi-FI"/>
              <a:pPr>
                <a:defRPr/>
              </a:pPr>
              <a:t>5.6.2026</a:t>
            </a:fld>
            <a:endParaRPr lang="fi-FI"/>
          </a:p>
        </p:txBody>
      </p:sp>
    </p:spTree>
    <p:extLst>
      <p:ext uri="{BB962C8B-B14F-4D97-AF65-F5344CB8AC3E}">
        <p14:creationId val="281726175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DB48C1C-08E2-427B-AA55-4AF45E717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4ECE4-EF7B-4899-8337-9177D72C5861}" type="datetime1">
              <a:rPr lang="fi-FI"/>
              <a:pPr>
                <a:defRPr/>
              </a:pPr>
              <a:t>5.6.2026</a:t>
            </a:fld>
            <a:endParaRPr lang="fi-FI"/>
          </a:p>
        </p:txBody>
      </p:sp>
    </p:spTree>
    <p:extLst>
      <p:ext uri="{BB962C8B-B14F-4D97-AF65-F5344CB8AC3E}">
        <p14:creationId val="2891819094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63C131-89C2-4A69-B52F-9FCB53531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9542"/>
            <a:ext cx="6408712" cy="438299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D3DA042-0F94-4F99-B51F-6C2B5D2BE6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3798" y="4857179"/>
            <a:ext cx="1600200" cy="228600"/>
          </a:xfrm>
        </p:spPr>
        <p:txBody>
          <a:bodyPr/>
          <a:lstStyle>
            <a:lvl1pPr>
              <a:defRPr sz="110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5.6.2026</a:t>
            </a:fld>
            <a:endParaRPr lang="fi-FI"/>
          </a:p>
        </p:txBody>
      </p:sp>
      <p:sp>
        <p:nvSpPr>
          <p:cNvPr id="4" name="Kuvan paikkamerkki 2">
            <a:extLst>
              <a:ext uri="{FF2B5EF4-FFF2-40B4-BE49-F238E27FC236}">
                <a16:creationId xmlns:a16="http://schemas.microsoft.com/office/drawing/2014/main" id="{7C3414B9-AD8A-4BB7-B168-8F6C60EB0F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308304" y="0"/>
            <a:ext cx="1835696" cy="5143500"/>
          </a:xfrm>
        </p:spPr>
        <p:txBody>
          <a:bodyPr anchor="ctr"/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fi-FI" noProof="0"/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0047464E-52FB-4190-B561-6DDA98A18F4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83568" y="1563638"/>
            <a:ext cx="6408712" cy="309634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val="4113448427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63C131-89C2-4A69-B52F-9FCB53531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75537"/>
            <a:ext cx="6482680" cy="438299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D3DA042-0F94-4F99-B51F-6C2B5D2BE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5.6.2026</a:t>
            </a:fld>
            <a:endParaRPr lang="fi-FI"/>
          </a:p>
        </p:txBody>
      </p:sp>
      <p:sp>
        <p:nvSpPr>
          <p:cNvPr id="4" name="Kuvan paikkamerkki 2">
            <a:extLst>
              <a:ext uri="{FF2B5EF4-FFF2-40B4-BE49-F238E27FC236}">
                <a16:creationId xmlns:a16="http://schemas.microsoft.com/office/drawing/2014/main" id="{7C3414B9-AD8A-4BB7-B168-8F6C60EB0F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308304" y="0"/>
            <a:ext cx="1835696" cy="5143500"/>
          </a:xfrm>
        </p:spPr>
        <p:txBody>
          <a:bodyPr anchor="ctr"/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fi-FI" noProof="0"/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0047464E-52FB-4190-B561-6DDA98A18F4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09600" y="1419622"/>
            <a:ext cx="3026296" cy="1944216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B4E3F2D1-9F7B-4DA7-B198-3BBDFFED8AA5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3923928" y="1419623"/>
            <a:ext cx="3168352" cy="1944216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7" name="Kuvan paikkamerkki 2">
            <a:extLst>
              <a:ext uri="{FF2B5EF4-FFF2-40B4-BE49-F238E27FC236}">
                <a16:creationId xmlns:a16="http://schemas.microsoft.com/office/drawing/2014/main" id="{4715507C-5B63-4ACE-9FB7-10EB4D359DB9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" y="3507854"/>
            <a:ext cx="2209800" cy="1292746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fi-FI" noProof="0"/>
          </a:p>
        </p:txBody>
      </p:sp>
      <p:sp>
        <p:nvSpPr>
          <p:cNvPr id="8" name="Kuvan paikkamerkki 2">
            <a:extLst>
              <a:ext uri="{FF2B5EF4-FFF2-40B4-BE49-F238E27FC236}">
                <a16:creationId xmlns:a16="http://schemas.microsoft.com/office/drawing/2014/main" id="{11E6EBF0-6E43-4CE5-BA1E-2F78FFC21507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2425824" y="3507854"/>
            <a:ext cx="2209800" cy="1292746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fi-FI" noProof="0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B8668313-7307-4D73-8B4D-1E679C00287B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4837267" y="3507854"/>
            <a:ext cx="2209800" cy="1292746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fi-FI" noProof="0"/>
          </a:p>
        </p:txBody>
      </p:sp>
    </p:spTree>
    <p:extLst>
      <p:ext uri="{BB962C8B-B14F-4D97-AF65-F5344CB8AC3E}">
        <p14:creationId val="1519308718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AndTx" preserve="1">
  <p:cSld name="Otsikko, sisältö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03614" y="771550"/>
            <a:ext cx="6400800" cy="342900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03614" y="1714500"/>
            <a:ext cx="3796378" cy="2971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716016" y="1714500"/>
            <a:ext cx="3818384" cy="2971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431D3D-FAC1-42DB-8E7C-36229F90D1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5EF0F38-9631-4D71-8B3C-1C31403B0843}" type="datetime1">
              <a:rPr lang="fi-FI" smtClean="0"/>
              <a:pPr>
                <a:defRPr/>
              </a:pPr>
              <a:t>5.6.2026</a:t>
            </a:fld>
            <a:endParaRPr lang="fi-FI"/>
          </a:p>
        </p:txBody>
      </p:sp>
    </p:spTree>
    <p:extLst>
      <p:ext uri="{BB962C8B-B14F-4D97-AF65-F5344CB8AC3E}">
        <p14:creationId val="1452662885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chartAndTx" preserve="1">
  <p:cSld name="Otsikko, kaavio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1232" y="699542"/>
            <a:ext cx="6400800" cy="342900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Kaavion paikkamerkki 2"/>
          <p:cNvSpPr>
            <a:spLocks noGrp="1"/>
          </p:cNvSpPr>
          <p:nvPr>
            <p:ph type="chart" sz="half" idx="1"/>
          </p:nvPr>
        </p:nvSpPr>
        <p:spPr>
          <a:xfrm>
            <a:off x="609600" y="1714500"/>
            <a:ext cx="4533900" cy="2971800"/>
          </a:xfrm>
        </p:spPr>
        <p:txBody>
          <a:bodyPr/>
          <a:lstStyle/>
          <a:p>
            <a:pPr lvl="0"/>
            <a:r>
              <a:rPr lang="fi-FI" noProof="0"/>
              <a:t>Lisää kaavio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295900" y="1714500"/>
            <a:ext cx="3238500" cy="2971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8A5E-2CC7-46B8-963D-7D8C1E316205}" type="datetime1">
              <a:rPr lang="fi-FI"/>
              <a:pPr>
                <a:defRPr/>
              </a:pPr>
              <a:t>5.6.2026</a:t>
            </a:fld>
            <a:endParaRPr lang="fi-FI"/>
          </a:p>
        </p:txBody>
      </p:sp>
    </p:spTree>
    <p:extLst>
      <p:ext uri="{BB962C8B-B14F-4D97-AF65-F5344CB8AC3E}">
        <p14:creationId val="1359226060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Otsikko, kaavio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" name="Suorakulmio 14">
            <a:extLst>
              <a:ext uri="{FF2B5EF4-FFF2-40B4-BE49-F238E27FC236}">
                <a16:creationId xmlns:a16="http://schemas.microsoft.com/office/drawing/2014/main" id="{55DD5054-B118-41E8-8E3E-713B0E63DDC1}"/>
              </a:ext>
            </a:extLst>
          </p:cNvPr>
          <p:cNvSpPr/>
          <p:nvPr userDrawn="1"/>
        </p:nvSpPr>
        <p:spPr bwMode="auto">
          <a:xfrm>
            <a:off x="7164288" y="0"/>
            <a:ext cx="1979712" cy="1666578"/>
          </a:xfrm>
          <a:prstGeom prst="rect">
            <a:avLst/>
          </a:prstGeom>
          <a:solidFill>
            <a:srgbClr val="25374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/>
              <a:ea typeface="ヒラギノ角ゴ Pro W3" pitchFamily="32" charset="-128"/>
            </a:endParaRP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428969A3-CBE0-4F4E-BE08-BCB791CCF964}"/>
              </a:ext>
            </a:extLst>
          </p:cNvPr>
          <p:cNvSpPr/>
          <p:nvPr userDrawn="1"/>
        </p:nvSpPr>
        <p:spPr bwMode="auto">
          <a:xfrm>
            <a:off x="7164288" y="1707654"/>
            <a:ext cx="1979712" cy="1707654"/>
          </a:xfrm>
          <a:prstGeom prst="rect">
            <a:avLst/>
          </a:prstGeom>
          <a:solidFill>
            <a:srgbClr val="8F993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/>
              <a:ea typeface="ヒラギノ角ゴ Pro W3" pitchFamily="32" charset="-128"/>
            </a:endParaRPr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6FED0601-6DC6-4B09-950C-F5499A138C85}"/>
              </a:ext>
            </a:extLst>
          </p:cNvPr>
          <p:cNvSpPr/>
          <p:nvPr userDrawn="1"/>
        </p:nvSpPr>
        <p:spPr bwMode="auto">
          <a:xfrm>
            <a:off x="7164288" y="3456384"/>
            <a:ext cx="1979712" cy="1689062"/>
          </a:xfrm>
          <a:prstGeom prst="rect">
            <a:avLst/>
          </a:prstGeom>
          <a:solidFill>
            <a:srgbClr val="C66E4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/>
              <a:ea typeface="ヒラギノ角ゴ Pro W3" pitchFamily="32" charset="-128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727942"/>
            <a:ext cx="4738464" cy="342900"/>
          </a:xfrm>
        </p:spPr>
        <p:txBody>
          <a:bodyPr/>
          <a:lstStyle>
            <a:lvl1pPr>
              <a:defRPr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83568" y="1588084"/>
            <a:ext cx="6264696" cy="271185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2798A5E-2CC7-46B8-963D-7D8C1E316205}" type="datetime1">
              <a:rPr lang="fi-FI" smtClean="0"/>
              <a:pPr>
                <a:defRPr/>
              </a:pPr>
              <a:t>5.6.2026</a:t>
            </a:fld>
            <a:endParaRPr lang="fi-FI"/>
          </a:p>
        </p:txBody>
      </p:sp>
      <p:sp>
        <p:nvSpPr>
          <p:cNvPr id="12" name="Tekstin paikkamerkki 3">
            <a:extLst>
              <a:ext uri="{FF2B5EF4-FFF2-40B4-BE49-F238E27FC236}">
                <a16:creationId xmlns:a16="http://schemas.microsoft.com/office/drawing/2014/main" id="{34E6F379-24DF-4C1A-AD43-2E579E373D96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xfrm>
            <a:off x="7318656" y="387668"/>
            <a:ext cx="1558644" cy="864096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Tekstin paikkamerkki 3">
            <a:extLst>
              <a:ext uri="{FF2B5EF4-FFF2-40B4-BE49-F238E27FC236}">
                <a16:creationId xmlns:a16="http://schemas.microsoft.com/office/drawing/2014/main" id="{B50F4466-7573-4A72-982A-A760B53551E7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7380312" y="2139702"/>
            <a:ext cx="1548172" cy="864096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Tekstin paikkamerkki 3">
            <a:extLst>
              <a:ext uri="{FF2B5EF4-FFF2-40B4-BE49-F238E27FC236}">
                <a16:creationId xmlns:a16="http://schemas.microsoft.com/office/drawing/2014/main" id="{FD1478DD-A875-4605-8FEF-A05EFE7AB323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7380312" y="3847356"/>
            <a:ext cx="1548172" cy="864096"/>
          </a:xfrm>
        </p:spPr>
        <p:txBody>
          <a:bodyPr lIns="36000" tIns="36000" rIns="36000" bIns="36000" anchor="ctr"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val="1993865367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2_Mukautettu asettelu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1707654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90" cy="720000"/>
          </a:xfrm>
          <a:prstGeom prst="rect">
            <a:avLst/>
          </a:prstGeom>
        </p:spPr>
      </p:pic>
    </p:spTree>
    <p:extLst>
      <p:ext uri="{BB962C8B-B14F-4D97-AF65-F5344CB8AC3E}">
        <p14:creationId val="2429882200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7_Mukautettu asettelu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1707654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90" cy="720000"/>
          </a:xfrm>
          <a:prstGeom prst="rect">
            <a:avLst/>
          </a:prstGeom>
        </p:spPr>
      </p:pic>
    </p:spTree>
    <p:extLst>
      <p:ext uri="{BB962C8B-B14F-4D97-AF65-F5344CB8AC3E}">
        <p14:creationId val="60586228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5_Mukautettu asettelu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C32745B-DFFB-4C4D-A40C-3EA1C9AF70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9512" y="4803998"/>
            <a:ext cx="1600200" cy="22860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5.6.2026</a:t>
            </a:fld>
            <a:endParaRPr lang="fi-FI"/>
          </a:p>
        </p:txBody>
      </p:sp>
      <p:sp>
        <p:nvSpPr>
          <p:cNvPr id="9" name="Otsikko 1">
            <a:extLst>
              <a:ext uri="{FF2B5EF4-FFF2-40B4-BE49-F238E27FC236}">
                <a16:creationId xmlns:a16="http://schemas.microsoft.com/office/drawing/2014/main" id="{FC354B37-A1D3-473C-A4A3-2C932D522E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7040" y="2211710"/>
            <a:ext cx="5105400" cy="660648"/>
          </a:xfrm>
        </p:spPr>
        <p:txBody>
          <a:bodyPr anchor="t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fi-FI"/>
              <a:t>Esityksen otsikko keskellä</a:t>
            </a:r>
          </a:p>
        </p:txBody>
      </p:sp>
      <p:sp>
        <p:nvSpPr>
          <p:cNvPr id="11" name="Tekstin paikkamerkki 8">
            <a:extLst>
              <a:ext uri="{FF2B5EF4-FFF2-40B4-BE49-F238E27FC236}">
                <a16:creationId xmlns:a16="http://schemas.microsoft.com/office/drawing/2014/main" id="{55BF0D1B-2FA7-4AA1-B21D-C3621E2BFE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19549" y="2931790"/>
            <a:ext cx="4968875" cy="431800"/>
          </a:xfrm>
        </p:spPr>
        <p:txBody>
          <a:bodyPr/>
          <a:lstStyle>
            <a:lvl1pPr marL="0" indent="0">
              <a:buNone/>
              <a:defRPr lang="fi-FI" sz="180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>
              <a:defRPr sz="1800">
                <a:solidFill>
                  <a:srgbClr val="94C43A"/>
                </a:solidFill>
              </a:defRPr>
            </a:lvl2pPr>
            <a:lvl3pPr>
              <a:defRPr sz="1800">
                <a:solidFill>
                  <a:srgbClr val="94C43A"/>
                </a:solidFill>
              </a:defRPr>
            </a:lvl3pPr>
            <a:lvl4pPr>
              <a:defRPr sz="1800">
                <a:solidFill>
                  <a:srgbClr val="94C43A"/>
                </a:solidFill>
              </a:defRPr>
            </a:lvl4pPr>
            <a:lvl5pPr>
              <a:defRPr sz="1800">
                <a:solidFill>
                  <a:srgbClr val="94C43A"/>
                </a:solidFill>
              </a:defRPr>
            </a:lvl5pPr>
          </a:lstStyle>
          <a:p>
            <a:pPr lvl="0"/>
            <a:r>
              <a:rPr lang="fi-FI"/>
              <a:t>Alaotsikko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44"/>
            <a:ext cx="4121090" cy="720000"/>
          </a:xfrm>
          <a:prstGeom prst="rect">
            <a:avLst/>
          </a:prstGeom>
        </p:spPr>
      </p:pic>
    </p:spTree>
    <p:extLst>
      <p:ext uri="{BB962C8B-B14F-4D97-AF65-F5344CB8AC3E}">
        <p14:creationId val="1379113402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5.6.2026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val="2032560660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5.6.2026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val="2472936142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5.6.2026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val="2832412379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5.6.2026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val="2776829249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5.6.2026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val="1010997225"/>
      </p:ext>
    </p:extLst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5.6.2026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val="4214692504"/>
      </p:ext>
    </p:extLst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5.6.2026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val="1543712989"/>
      </p:ext>
    </p:extLst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5.6.2026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val="1702044252"/>
      </p:ext>
    </p:extLst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5.6.2026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val="1455794680"/>
      </p:ext>
    </p:extLst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5.6.2026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val="1991116898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7504" y="4803998"/>
            <a:ext cx="1600200" cy="228600"/>
          </a:xfrm>
        </p:spPr>
        <p:txBody>
          <a:bodyPr/>
          <a:lstStyle/>
          <a:p>
            <a:fld id="{1200358E-73D9-4004-8034-E1A5C002406B}" type="datetimeFigureOut">
              <a:rPr lang="fi-FI" smtClean="0"/>
              <a:t>5.6.2026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i-FI"/>
          </a:p>
        </p:txBody>
      </p:sp>
      <p:graphicFrame>
        <p:nvGraphicFramePr>
          <p:cNvPr id="10" name="Chart 9"/>
          <p:cNvGraphicFramePr/>
          <p:nvPr userDrawn="1">
            <p:extLst>
              <p:ext uri="{D42A27DB-BD31-4B8C-83A1-F6EECF244321}">
                <p14:modId val="560017094"/>
              </p:ext>
            </p:extLst>
          </p:nvPr>
        </p:nvGraphicFramePr>
        <p:xfrm>
          <a:off x="1524000" y="539750"/>
          <a:ext cx="6096000" cy="4064000"/>
        </p:xfrm>
        <a:graphic>
          <a:graphicData uri="http://schemas.openxmlformats.org/drawingml/2006/chart">
            <c:chart xmlns:c="http://schemas.openxmlformats.org/drawingml/2006/chart" r:id="rId1"/>
          </a:graphicData>
        </a:graphic>
      </p:graphicFrame>
    </p:spTree>
    <p:extLst>
      <p:ext uri="{BB962C8B-B14F-4D97-AF65-F5344CB8AC3E}">
        <p14:creationId val="1392603865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6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D5829F-58B5-4909-A619-5F56E7B358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2211462"/>
            <a:ext cx="4968552" cy="675754"/>
          </a:xfrm>
        </p:spPr>
        <p:txBody>
          <a:bodyPr anchor="t"/>
          <a:lstStyle>
            <a:lvl1pPr>
              <a:defRPr sz="24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Esityksen otsikko keskellä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CD824058-80B7-4646-8BA7-691182E923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19549" y="2932038"/>
            <a:ext cx="4968875" cy="431800"/>
          </a:xfrm>
        </p:spPr>
        <p:txBody>
          <a:bodyPr/>
          <a:lstStyle>
            <a:lvl1pPr marL="0" indent="0">
              <a:buNone/>
              <a:defRPr lang="fi-FI" sz="1800" smtClean="0">
                <a:solidFill>
                  <a:srgbClr val="94C43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sz="1800">
                <a:solidFill>
                  <a:srgbClr val="94C43A"/>
                </a:solidFill>
              </a:defRPr>
            </a:lvl2pPr>
            <a:lvl3pPr>
              <a:defRPr sz="1800">
                <a:solidFill>
                  <a:srgbClr val="94C43A"/>
                </a:solidFill>
              </a:defRPr>
            </a:lvl3pPr>
            <a:lvl4pPr>
              <a:defRPr sz="1800">
                <a:solidFill>
                  <a:srgbClr val="94C43A"/>
                </a:solidFill>
              </a:defRPr>
            </a:lvl4pPr>
            <a:lvl5pPr>
              <a:defRPr sz="1800">
                <a:solidFill>
                  <a:srgbClr val="94C43A"/>
                </a:solidFill>
              </a:defRPr>
            </a:lvl5pPr>
          </a:lstStyle>
          <a:p>
            <a:pPr lvl="0"/>
            <a:r>
              <a:rPr lang="fi-FI"/>
              <a:t>Alaotsikko</a:t>
            </a:r>
          </a:p>
        </p:txBody>
      </p:sp>
    </p:spTree>
    <p:extLst>
      <p:ext uri="{BB962C8B-B14F-4D97-AF65-F5344CB8AC3E}">
        <p14:creationId val="3553420344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5.6.2026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755577" y="1419622"/>
            <a:ext cx="7869310" cy="3167063"/>
          </a:xfrm>
        </p:spPr>
        <p:txBody>
          <a:bodyPr/>
          <a:lstStyle/>
          <a:p>
            <a:r>
              <a:rPr lang="fi-FI"/>
              <a:t>Lisää taulukko napsauttamalla kuvaketta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val="3194741103"/>
              </p:ext>
            </p:extLst>
          </p:nvPr>
        </p:nvGraphicFramePr>
        <p:xfrm>
          <a:off x="1187624" y="2076053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95235473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72594410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5101973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5416487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02085508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001581408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4050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353318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3375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18788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922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val="1212516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5.6.2026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755577" y="1419622"/>
            <a:ext cx="7869310" cy="3167063"/>
          </a:xfrm>
        </p:spPr>
        <p:txBody>
          <a:bodyPr/>
          <a:lstStyle/>
          <a:p>
            <a:r>
              <a:rPr lang="fi-FI"/>
              <a:t>Lisää taulukko napsauttamalla kuvaketta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val="2994676423"/>
              </p:ext>
            </p:extLst>
          </p:nvPr>
        </p:nvGraphicFramePr>
        <p:xfrm>
          <a:off x="1187624" y="2076053"/>
          <a:ext cx="6096000" cy="1854200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95235473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7259441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5101973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54164870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02085508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0015814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94524613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698147972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4050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353318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3375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18788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922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val="213842812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5.6.2026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755577" y="1419622"/>
            <a:ext cx="7869310" cy="3167063"/>
          </a:xfrm>
        </p:spPr>
        <p:txBody>
          <a:bodyPr/>
          <a:lstStyle/>
          <a:p>
            <a:r>
              <a:rPr lang="fi-FI"/>
              <a:t>Lisää taulukko napsauttamalla kuvaketta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val="3659325840"/>
              </p:ext>
            </p:extLst>
          </p:nvPr>
        </p:nvGraphicFramePr>
        <p:xfrm>
          <a:off x="1187624" y="2076053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95235473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7259441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5101973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54164870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02085508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0015814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94524613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698147972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4050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353318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3375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18788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922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val="346453195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3CE1D4-873E-4B2A-B4C8-23A4FDFBCB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7F9A-5279-4A99-98DC-50C5833EE471}" type="datetime1">
              <a:rPr lang="fi-FI"/>
              <a:pPr>
                <a:defRPr/>
              </a:pPr>
              <a:t>5.6.2026</a:t>
            </a:fld>
            <a:endParaRPr lang="fi-FI"/>
          </a:p>
        </p:txBody>
      </p:sp>
    </p:spTree>
    <p:extLst>
      <p:ext uri="{BB962C8B-B14F-4D97-AF65-F5344CB8AC3E}">
        <p14:creationId val="1804625358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905000" y="1714500"/>
            <a:ext cx="3238500" cy="29718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95900" y="1714500"/>
            <a:ext cx="3238500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7356F-27CD-454F-944C-CD8135AA9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40CC-64CA-427D-8907-07D52159AF6C}" type="datetime1">
              <a:rPr lang="fi-FI"/>
              <a:pPr>
                <a:defRPr/>
              </a:pPr>
              <a:t>5.6.2026</a:t>
            </a:fld>
            <a:endParaRPr lang="fi-FI"/>
          </a:p>
        </p:txBody>
      </p:sp>
    </p:spTree>
    <p:extLst>
      <p:ext uri="{BB962C8B-B14F-4D97-AF65-F5344CB8AC3E}">
        <p14:creationId val="300846960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" Type="http://schemas.openxmlformats.org/officeDocument/2006/relationships/slideLayout" Target="../slideLayouts/slideLayout2.xml" /><Relationship Id="rId20" Type="http://schemas.openxmlformats.org/officeDocument/2006/relationships/image" Target="../media/image2.png" /><Relationship Id="rId21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0.xml" /><Relationship Id="rId10" Type="http://schemas.openxmlformats.org/officeDocument/2006/relationships/slideLayout" Target="../slideLayouts/slideLayout29.xml" /><Relationship Id="rId11" Type="http://schemas.openxmlformats.org/officeDocument/2006/relationships/theme" Target="../theme/theme2.xml" /><Relationship Id="rId2" Type="http://schemas.openxmlformats.org/officeDocument/2006/relationships/slideLayout" Target="../slideLayouts/slideLayout21.xml" /><Relationship Id="rId3" Type="http://schemas.openxmlformats.org/officeDocument/2006/relationships/slideLayout" Target="../slideLayouts/slideLayout22.xml" /><Relationship Id="rId4" Type="http://schemas.openxmlformats.org/officeDocument/2006/relationships/slideLayout" Target="../slideLayouts/slideLayout23.xml" /><Relationship Id="rId5" Type="http://schemas.openxmlformats.org/officeDocument/2006/relationships/slideLayout" Target="../slideLayouts/slideLayout24.xml" /><Relationship Id="rId6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6.xml" /><Relationship Id="rId8" Type="http://schemas.openxmlformats.org/officeDocument/2006/relationships/slideLayout" Target="../slideLayouts/slideLayout27.xml" /><Relationship Id="rId9" Type="http://schemas.openxmlformats.org/officeDocument/2006/relationships/slideLayout" Target="../slideLayouts/slideLayout28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8B27C4-5E78-4CEC-9E5E-BC12F8E24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55576" y="888477"/>
            <a:ext cx="627084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5FB3C7-ADA1-49D5-9A80-5C6BCD08A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5576" y="1592617"/>
            <a:ext cx="7778824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1A883E-4EA4-4AC9-95CA-B97B3C3BF6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8079" y="4853044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aseline="30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5.6.2026</a:t>
            </a:fld>
            <a:endParaRPr lang="fi-FI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255"/>
            <a:ext cx="4121090" cy="72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3" r:id="rId2"/>
    <p:sldLayoutId id="2147483749" r:id="rId3"/>
    <p:sldLayoutId id="2147483704" r:id="rId4"/>
    <p:sldLayoutId id="2147483702" r:id="rId5"/>
    <p:sldLayoutId id="2147483735" r:id="rId6"/>
    <p:sldLayoutId id="2147483736" r:id="rId7"/>
    <p:sldLayoutId id="2147483681" r:id="rId8"/>
    <p:sldLayoutId id="2147483683" r:id="rId9"/>
    <p:sldLayoutId id="2147483684" r:id="rId10"/>
    <p:sldLayoutId id="2147483685" r:id="rId11"/>
    <p:sldLayoutId id="2147483686" r:id="rId12"/>
    <p:sldLayoutId id="2147483696" r:id="rId13"/>
    <p:sldLayoutId id="2147483697" r:id="rId14"/>
    <p:sldLayoutId id="2147483691" r:id="rId15"/>
    <p:sldLayoutId id="2147483693" r:id="rId16"/>
    <p:sldLayoutId id="2147483699" r:id="rId17"/>
    <p:sldLayoutId id="2147483700" r:id="rId18"/>
    <p:sldLayoutId id="2147483734" r:id="rId19"/>
  </p:sldLayoutIdLst>
  <p:transition/>
  <p:timing/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53746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253746"/>
        </a:buClr>
        <a:buChar char="•"/>
        <a:defRPr>
          <a:solidFill>
            <a:schemeClr val="tx2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253746"/>
        </a:buClr>
        <a:buChar char="–"/>
        <a:defRPr sz="1600">
          <a:solidFill>
            <a:schemeClr val="tx2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253746"/>
        </a:buClr>
        <a:buFont typeface="Wingdings" panose="05000000000000000000" pitchFamily="2" charset="2"/>
        <a:buChar char="§"/>
        <a:defRPr sz="1400">
          <a:solidFill>
            <a:schemeClr val="tx2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253746"/>
        </a:buClr>
        <a:buChar char="–"/>
        <a:defRPr sz="1200">
          <a:solidFill>
            <a:schemeClr val="tx2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253746"/>
        </a:buClr>
        <a:buChar char="»"/>
        <a:defRPr sz="1200">
          <a:solidFill>
            <a:schemeClr val="tx2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0358E-73D9-4004-8034-E1A5C002406B}" type="datetimeFigureOut">
              <a:rPr lang="fi-FI" smtClean="0"/>
              <a:t>5.6.2026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val="405623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6" r:id="rId8"/>
    <p:sldLayoutId id="2147483747" r:id="rId9"/>
    <p:sldLayoutId id="2147483748" r:id="rId10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 /><Relationship Id="rId2" Type="http://schemas.openxmlformats.org/officeDocument/2006/relationships/notesSlide" Target="../notesSlides/notesSlide9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Relationship Id="rId2" Type="http://schemas.openxmlformats.org/officeDocument/2006/relationships/notesSlide" Target="../notesSlides/notesSlide1.xml" /><Relationship Id="rId3" Type="http://schemas.openxmlformats.org/officeDocument/2006/relationships/chart" Target="../charts/char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notesSlide" Target="../notesSlides/notesSlide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notesSlide" Target="../notesSlides/notesSlide3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Relationship Id="rId2" Type="http://schemas.openxmlformats.org/officeDocument/2006/relationships/notesSlide" Target="../notesSlides/notesSlide4.xml" /><Relationship Id="rId3" Type="http://schemas.openxmlformats.org/officeDocument/2006/relationships/chart" Target="../charts/chart3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 /><Relationship Id="rId2" Type="http://schemas.openxmlformats.org/officeDocument/2006/relationships/notesSlide" Target="../notesSlides/notesSlide5.xml" /><Relationship Id="rId3" Type="http://schemas.openxmlformats.org/officeDocument/2006/relationships/chart" Target="../charts/chart4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notesSlide" Target="../notesSlides/notesSlide6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3.png" /><Relationship Id="rId4" Type="http://schemas.openxmlformats.org/officeDocument/2006/relationships/image" Target="../media/image4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notesSlide" Target="../notesSlides/notesSlide8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07C3A7A-86D2-488D-B72F-3B10EC0B4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25.6.2026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F7FBC0C-41C5-40CB-8D84-DCB22AC20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Korkotukivaltuuden käyttö</a:t>
            </a:r>
            <a:endParaRPr lang="fi-FI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8F7F97F4-1659-47BE-882F-D48948A1CF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smtClean="0"/>
              <a:t>1.1.2026-24.6.2026</a:t>
            </a:r>
            <a:endParaRPr lang="fi-FI" smtClean="0"/>
          </a:p>
        </p:txBody>
      </p:sp>
    </p:spTree>
    <p:extLst>
      <p:ext uri="{BB962C8B-B14F-4D97-AF65-F5344CB8AC3E}">
        <p14:creationId val="2174650574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20960B4E-F85E-43AC-8E43-39601FAD5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663681"/>
            <a:ext cx="6270848" cy="34290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Erityisryhmien investointiavustus (M</a:t>
            </a:r>
            <a:r>
              <a:rPr lang="en-US" smtClean="0">
                <a:solidFill>
                  <a:schemeClr val="tx1"/>
                </a:solidFill>
              </a:rPr>
              <a:t>€)</a:t>
            </a:r>
            <a:br>
              <a:rPr lang="en-US">
                <a:solidFill>
                  <a:schemeClr val="tx1"/>
                </a:solidFill>
              </a:rPr>
            </a:br>
            <a:r>
              <a:rPr lang="en-US" sz="1200">
                <a:solidFill>
                  <a:schemeClr val="tx1"/>
                </a:solidFill>
              </a:rPr>
              <a:t>- käyttäjäryhmät ja päätösvaiheet </a:t>
            </a:r>
            <a:endParaRPr lang="fi-FI" sz="1200">
              <a:solidFill>
                <a:schemeClr val="tx1"/>
              </a:solidFill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6ED40CC-1573-43E4-A393-EF80D9E7D9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04" y="4803998"/>
            <a:ext cx="1600200" cy="228600"/>
          </a:xfrm>
        </p:spPr>
        <p:txBody>
          <a:bodyPr/>
          <a:lstStyle/>
          <a:p>
            <a:pPr>
              <a:defRPr/>
            </a:pPr>
            <a:fld id="{B3DFA79E-4E34-496B-B412-F381A7A4DF0F}" type="datetime1">
              <a:rPr lang="fi-FI" sz="12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25.6.2026</a:t>
            </a:fld>
            <a:endParaRPr lang="fi-FI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1"/>
          <p:cNvGraphicFramePr>
            <a:graphicFrameLocks noGrp="1"/>
          </p:cNvGraphicFramePr>
          <p:nvPr>
            <p:extLst>
              <p:ext uri="{D42A27DB-BD31-4B8C-83A1-F6EECF244321}">
                <p14:modId val="4235786497"/>
              </p:ext>
            </p:extLst>
          </p:nvPr>
        </p:nvGraphicFramePr>
        <p:xfrm>
          <a:off x="1940069" y="1439006"/>
          <a:ext cx="4972165" cy="2520000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1801509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585328">
                  <a:extLst>
                    <a:ext uri="{9D8B030D-6E8A-4147-A177-3AD203B41FA5}">
                      <a16:colId xmlns:a16="http://schemas.microsoft.com/office/drawing/2014/main" val="1558082108"/>
                    </a:ext>
                  </a:extLst>
                </a:gridCol>
                <a:gridCol w="1585328">
                  <a:extLst>
                    <a:ext uri="{9D8B030D-6E8A-4147-A177-3AD203B41FA5}">
                      <a16:colId xmlns:a16="http://schemas.microsoft.com/office/drawing/2014/main" val="1635940134"/>
                    </a:ext>
                  </a:extLst>
                </a:gridCol>
              </a:tblGrid>
              <a:tr h="504000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100" smtClean="0">
                          <a:solidFill>
                            <a:schemeClr val="bg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Käyttäjäryhmä</a:t>
                      </a:r>
                      <a:endParaRPr lang="fi-FI" sz="1100" b="0">
                        <a:solidFill>
                          <a:schemeClr val="bg1"/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Avustus-</a:t>
                      </a:r>
                    </a:p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varaus</a:t>
                      </a:r>
                    </a:p>
                  </a:txBody>
                  <a:tcPr marL="72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rtl="0" fontAlgn="ctr"/>
                      <a:r>
                        <a:rPr lang="fi-FI" sz="110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Avustus-</a:t>
                      </a:r>
                    </a:p>
                    <a:p>
                      <a:pPr algn="ctr" rtl="0" fontAlgn="ctr"/>
                      <a:r>
                        <a:rPr lang="fi-FI" sz="110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päätös</a:t>
                      </a:r>
                    </a:p>
                  </a:txBody>
                  <a:tcPr marL="72000" marR="36000"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504000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Ikääntyneet</a:t>
                      </a:r>
                      <a:endParaRPr lang="fi-FI" sz="1100">
                        <a:solidFill>
                          <a:schemeClr val="bg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16,2</a:t>
                      </a:r>
                    </a:p>
                  </a:txBody>
                  <a:tcPr marL="72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0,0 </a:t>
                      </a:r>
                      <a:endParaRPr lang="fi-FI" sz="1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539918"/>
                  </a:ext>
                </a:extLst>
              </a:tr>
              <a:tr h="504000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Vammaiset</a:t>
                      </a:r>
                      <a:r>
                        <a:rPr lang="fi-FI" sz="1100" baseline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*</a:t>
                      </a:r>
                      <a:endParaRPr lang="fi-FI" sz="1100">
                        <a:solidFill>
                          <a:schemeClr val="bg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11,1</a:t>
                      </a:r>
                    </a:p>
                  </a:txBody>
                  <a:tcPr marL="72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3,5</a:t>
                      </a:r>
                      <a:endParaRPr lang="fi-FI" sz="1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90095"/>
                  </a:ext>
                </a:extLst>
              </a:tr>
              <a:tr h="504000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Pitkäaikaisasunnottomat</a:t>
                      </a:r>
                      <a:endParaRPr lang="fi-FI" sz="1100">
                        <a:solidFill>
                          <a:schemeClr val="bg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0,5</a:t>
                      </a:r>
                    </a:p>
                  </a:txBody>
                  <a:tcPr marL="72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0,7</a:t>
                      </a:r>
                      <a:endParaRPr lang="fi-FI" sz="1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513755"/>
                  </a:ext>
                </a:extLst>
              </a:tr>
              <a:tr h="504000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Yhteensä</a:t>
                      </a:r>
                      <a:endParaRPr lang="fi-FI" sz="1100">
                        <a:solidFill>
                          <a:schemeClr val="bg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27,9</a:t>
                      </a:r>
                    </a:p>
                  </a:txBody>
                  <a:tcPr marL="72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4,3 </a:t>
                      </a:r>
                      <a:endParaRPr lang="fi-FI" sz="1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581689"/>
                  </a:ext>
                </a:extLst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7097597" y="1439006"/>
            <a:ext cx="1913670" cy="2280611"/>
            <a:chOff x="7668344" y="1006581"/>
            <a:chExt cx="1296145" cy="2442685"/>
          </a:xfrm>
        </p:grpSpPr>
        <p:sp>
          <p:nvSpPr>
            <p:cNvPr id="13" name="Tekstin paikkamerkki 8">
              <a:extLst>
                <a:ext uri="{FF2B5EF4-FFF2-40B4-BE49-F238E27FC236}">
                  <a16:creationId xmlns:a16="http://schemas.microsoft.com/office/drawing/2014/main" id="{82F469B3-1F08-4C7D-9C30-5C822581C393}"/>
                </a:ext>
              </a:extLst>
            </p:cNvPr>
            <p:cNvSpPr txBox="1"/>
            <p:nvPr/>
          </p:nvSpPr>
          <p:spPr bwMode="auto">
            <a:xfrm>
              <a:off x="7668345" y="1006581"/>
              <a:ext cx="1296144" cy="23065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 algn="ctr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140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1200">
                  <a:solidFill>
                    <a:schemeClr val="tx2"/>
                  </a:solidFill>
                  <a:latin typeface="+mn-lt"/>
                  <a:ea typeface="+mn-ea"/>
                </a:defRPr>
              </a:lvl2pPr>
              <a:lvl3pPr marL="91440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1000">
                  <a:solidFill>
                    <a:schemeClr val="tx2"/>
                  </a:solidFill>
                  <a:latin typeface="+mn-lt"/>
                  <a:ea typeface="+mn-ea"/>
                </a:defRPr>
              </a:lvl3pPr>
              <a:lvl4pPr marL="137160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4pPr>
              <a:lvl5pPr marL="182880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5pPr>
              <a:lvl6pPr marL="228600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6pPr>
              <a:lvl7pPr marL="274320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7pPr>
              <a:lvl8pPr marL="320040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8pPr>
              <a:lvl9pPr marL="3657600" indent="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9pPr>
            </a:lstStyle>
            <a:p>
              <a:r>
                <a:rPr lang="fi-FI" sz="1800" b="1" kern="0" smtClea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Uudistuotanto</a:t>
              </a:r>
              <a:br>
                <a:rPr lang="fi-FI" sz="1800" b="1" ker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</a:br>
              <a:r>
                <a:rPr lang="fi-FI" sz="1600" b="1" ker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4 M€</a:t>
              </a:r>
              <a:br>
                <a:rPr lang="fi-FI" sz="1600" b="1" ker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</a:br>
              <a:r>
                <a:rPr lang="fi-FI" sz="1200" b="1" kern="0">
                  <a:solidFill>
                    <a:schemeClr val="tx1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(100%)</a:t>
              </a:r>
              <a:endParaRPr lang="fi-FI" sz="1200" b="1" kern="0" smtClean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7668344" y="2430466"/>
              <a:ext cx="1296144" cy="101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marL="0" indent="0" algn="ctr" eaLnBrk="1" hangingPunct="1">
                <a:spcBef>
                  <a:spcPct val="20000"/>
                </a:spcBef>
                <a:buClr>
                  <a:schemeClr val="folHlink"/>
                </a:buClr>
                <a:buNone/>
                <a:defRPr sz="1400" kern="0">
                  <a:latin typeface="+mn-lt"/>
                  <a:ea typeface="+mn-ea"/>
                </a:defRPr>
              </a:lvl1pPr>
              <a:lvl2pPr indent="0" eaLnBrk="1" hangingPunct="1">
                <a:spcBef>
                  <a:spcPct val="20000"/>
                </a:spcBef>
                <a:buClr>
                  <a:schemeClr val="folHlink"/>
                </a:buClr>
                <a:buNone/>
                <a:defRPr sz="1200">
                  <a:solidFill>
                    <a:schemeClr val="tx2"/>
                  </a:solidFill>
                  <a:latin typeface="+mn-lt"/>
                  <a:ea typeface="+mn-ea"/>
                </a:defRPr>
              </a:lvl2pPr>
              <a:lvl3pPr indent="0" eaLnBrk="1" hangingPunct="1">
                <a:spcBef>
                  <a:spcPct val="20000"/>
                </a:spcBef>
                <a:buClr>
                  <a:schemeClr val="folHlink"/>
                </a:buClr>
                <a:buNone/>
                <a:defRPr sz="1000">
                  <a:solidFill>
                    <a:schemeClr val="tx2"/>
                  </a:solidFill>
                  <a:latin typeface="+mn-lt"/>
                  <a:ea typeface="+mn-ea"/>
                </a:defRPr>
              </a:lvl3pPr>
              <a:lvl4pPr indent="0" eaLnBrk="1" hangingPunct="1">
                <a:spcBef>
                  <a:spcPct val="20000"/>
                </a:spcBef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4pPr>
              <a:lvl5pPr indent="0" eaLnBrk="1" hangingPunct="1">
                <a:spcBef>
                  <a:spcPct val="20000"/>
                </a:spcBef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5pPr>
              <a:lvl6pPr indent="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6pPr>
              <a:lvl7pPr indent="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7pPr>
              <a:lvl8pPr indent="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8pPr>
              <a:lvl9pPr indent="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None/>
                <a:defRPr sz="900">
                  <a:solidFill>
                    <a:schemeClr val="tx2"/>
                  </a:solidFill>
                  <a:latin typeface="+mn-lt"/>
                  <a:ea typeface="+mn-ea"/>
                </a:defRPr>
              </a:lvl9pPr>
            </a:lstStyle>
            <a:p>
              <a:r>
                <a:rPr lang="fi-FI" sz="1800" b="1" smtClean="0">
                  <a:solidFill>
                    <a:srgbClr val="253746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Perusparannus ja </a:t>
              </a:r>
              <a:r>
                <a:rPr lang="fi-FI" sz="1800" b="1">
                  <a:solidFill>
                    <a:srgbClr val="253746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hankinta</a:t>
              </a:r>
              <a:br>
                <a:rPr lang="fi-FI" sz="1200" b="1">
                  <a:solidFill>
                    <a:srgbClr val="253746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</a:br>
              <a:r>
                <a:rPr lang="fi-FI" sz="1600" b="1">
                  <a:solidFill>
                    <a:srgbClr val="253746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0 </a:t>
              </a:r>
              <a:r>
                <a:rPr lang="fi-FI" b="1">
                  <a:solidFill>
                    <a:srgbClr val="253746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M</a:t>
              </a:r>
              <a:r>
                <a:rPr lang="fi-FI" b="1" smtClean="0">
                  <a:solidFill>
                    <a:srgbClr val="253746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€</a:t>
              </a:r>
              <a:br>
                <a:rPr lang="fi-FI" b="1" smtClean="0">
                  <a:solidFill>
                    <a:srgbClr val="253746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</a:br>
              <a:r>
                <a:rPr lang="fi-FI" sz="1200" b="1" smtClean="0">
                  <a:solidFill>
                    <a:srgbClr val="253746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(0%</a:t>
              </a:r>
              <a:r>
                <a:rPr lang="fi-FI" sz="1200" b="1">
                  <a:solidFill>
                    <a:srgbClr val="253746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)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57287" y="1439006"/>
            <a:ext cx="1301883" cy="3432228"/>
            <a:chOff x="8171" y="1663442"/>
            <a:chExt cx="1301883" cy="3432228"/>
          </a:xfrm>
        </p:grpSpPr>
        <p:sp>
          <p:nvSpPr>
            <p:cNvPr id="11" name="Tekstin paikkamerkki 6">
              <a:extLst>
                <a:ext uri="{FF2B5EF4-FFF2-40B4-BE49-F238E27FC236}">
                  <a16:creationId xmlns:a16="http://schemas.microsoft.com/office/drawing/2014/main" id="{A8964F9D-BC48-4B62-AA87-F8EF94F65ABC}"/>
                </a:ext>
              </a:extLst>
            </p:cNvPr>
            <p:cNvSpPr txBox="1"/>
            <p:nvPr/>
          </p:nvSpPr>
          <p:spPr bwMode="auto">
            <a:xfrm>
              <a:off x="8171" y="1663442"/>
              <a:ext cx="1289509" cy="85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rgbClr val="BD5F3D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Avustusta</a:t>
              </a:r>
              <a:b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rgbClr val="BD5F3D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</a:b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rgbClr val="BD5F3D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käytetty</a:t>
              </a:r>
              <a:endParaRPr kumimoji="0" lang="fi-FI" sz="1800" b="1" i="0" u="none" strike="noStrike" kern="0" cap="none" spc="0" normalizeH="0" baseline="0" noProof="0">
                <a:ln>
                  <a:noFill/>
                </a:ln>
                <a:solidFill>
                  <a:srgbClr val="BD5F3D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lvl="0" algn="ctr">
                <a:defRPr/>
              </a:pPr>
              <a:r>
                <a:rPr lang="fi-FI" sz="1600" b="1" kern="0">
                  <a:solidFill>
                    <a:srgbClr val="BD5F3D"/>
                  </a:solidFill>
                  <a:ea typeface="Verdana" panose="020b0604030504040204" pitchFamily="34" charset="0"/>
                  <a:cs typeface="Arial" panose="020b0604020202020204" pitchFamily="34" charset="0"/>
                </a:rPr>
                <a:t>4  </a:t>
              </a:r>
              <a:r>
                <a:rPr kumimoji="0" lang="fi-FI" sz="1400" b="1" i="0" u="none" strike="noStrike" kern="0" cap="none" spc="0" normalizeH="0" baseline="0" noProof="0" smtClean="0">
                  <a:ln>
                    <a:noFill/>
                  </a:ln>
                  <a:solidFill>
                    <a:srgbClr val="BD5F3D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M</a:t>
              </a:r>
              <a:r>
                <a:rPr kumimoji="0" lang="fi-FI" sz="1400" b="1" i="0" u="none" strike="noStrike" kern="0" cap="none" spc="0" normalizeH="0" baseline="0" noProof="0">
                  <a:ln>
                    <a:noFill/>
                  </a:ln>
                  <a:solidFill>
                    <a:srgbClr val="BD5F3D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€</a:t>
              </a:r>
            </a:p>
            <a:p>
              <a:pPr lvl="0" algn="ctr">
                <a:defRPr/>
              </a:pPr>
              <a:r>
                <a:rPr lang="fi-FI" sz="1200" b="1" kern="0">
                  <a:solidFill>
                    <a:srgbClr val="BD5F3D"/>
                  </a:solidFill>
                  <a:ea typeface="Verdana" panose="020b0604030504040204" pitchFamily="34" charset="0"/>
                  <a:cs typeface="Arial" panose="020b0604020202020204" pitchFamily="34" charset="0"/>
                </a:rPr>
                <a:t>(28%</a:t>
              </a:r>
              <a:r>
                <a:rPr lang="fi-FI" sz="1200" b="1" kern="0" smtClean="0">
                  <a:solidFill>
                    <a:srgbClr val="BD5F3D"/>
                  </a:solidFill>
                  <a:ea typeface="Verdana" panose="020b0604030504040204" pitchFamily="34" charset="0"/>
                  <a:cs typeface="Arial" panose="020b0604020202020204" pitchFamily="34" charset="0"/>
                </a:rPr>
                <a:t>)</a:t>
              </a:r>
              <a:endParaRPr kumimoji="0" lang="fi-FI" sz="1200" b="1" i="0" u="none" strike="noStrike" kern="0" cap="none" spc="0" normalizeH="0" baseline="0" noProof="0">
                <a:ln>
                  <a:noFill/>
                </a:ln>
                <a:solidFill>
                  <a:srgbClr val="BD5F3D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kstin paikkamerkki 6">
              <a:extLst>
                <a:ext uri="{FF2B5EF4-FFF2-40B4-BE49-F238E27FC236}">
                  <a16:creationId xmlns:a16="http://schemas.microsoft.com/office/drawing/2014/main" id="{52384794-57F6-4A7C-AF31-68BA2DD299BF}"/>
                </a:ext>
              </a:extLst>
            </p:cNvPr>
            <p:cNvSpPr txBox="1"/>
            <p:nvPr/>
          </p:nvSpPr>
          <p:spPr bwMode="auto">
            <a:xfrm>
              <a:off x="8172" y="2413660"/>
              <a:ext cx="1301882" cy="2682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i-FI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32" charset="-128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400" b="1" i="0" u="none" strike="noStrike" kern="0" cap="none" spc="0" normalizeH="0" baseline="0" noProof="0" smtClean="0">
                <a:ln>
                  <a:noFill/>
                </a:ln>
                <a:solidFill>
                  <a:srgbClr val="8F993E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1" i="0" u="none" strike="noStrike" kern="0" cap="none" spc="0" normalizeH="0" baseline="0" noProof="0" smtClean="0">
                <a:ln>
                  <a:noFill/>
                </a:ln>
                <a:solidFill>
                  <a:srgbClr val="7A8335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800" b="1" i="0" u="none" strike="noStrike" kern="0" cap="none" spc="0" normalizeH="0" baseline="0" noProof="0" err="1" smtClean="0">
                  <a:ln>
                    <a:noFill/>
                  </a:ln>
                  <a:solidFill>
                    <a:srgbClr val="7A8335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Avustusta </a:t>
              </a: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rgbClr val="7A8335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jäljellä</a:t>
              </a:r>
              <a:endParaRPr kumimoji="0" lang="fi-FI" sz="1800" b="1" i="0" u="none" strike="noStrike" kern="0" cap="none" spc="0" normalizeH="0" baseline="0" noProof="0">
                <a:ln>
                  <a:noFill/>
                </a:ln>
                <a:solidFill>
                  <a:srgbClr val="7A8335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fi-FI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7A8335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11</a:t>
              </a:r>
              <a:r>
                <a:rPr kumimoji="0" lang="fi-FI" sz="1400" b="1" i="0" u="none" strike="noStrike" kern="0" cap="none" spc="0" normalizeH="0" baseline="0" noProof="0" smtClean="0">
                  <a:ln>
                    <a:noFill/>
                  </a:ln>
                  <a:solidFill>
                    <a:srgbClr val="7A8335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  <a:r>
                <a:rPr kumimoji="0" lang="fi-FI" sz="1400" b="1" i="0" u="none" strike="noStrike" kern="0" cap="none" spc="0" normalizeH="0" baseline="0" noProof="0">
                  <a:ln>
                    <a:noFill/>
                  </a:ln>
                  <a:solidFill>
                    <a:srgbClr val="7A8335"/>
                  </a:solidFill>
                  <a:effectLst/>
                  <a:uLnTx/>
                  <a:uFillTx/>
                  <a:ea typeface="Verdana" panose="020b0604030504040204" pitchFamily="34" charset="0"/>
                  <a:cs typeface="Arial" panose="020b0604020202020204" pitchFamily="34" charset="0"/>
                </a:rPr>
                <a:t>M€</a:t>
              </a:r>
            </a:p>
            <a:p>
              <a:pPr lvl="0" algn="ctr">
                <a:defRPr/>
              </a:pPr>
              <a:r>
                <a:rPr lang="fi-FI" sz="1200" b="1" kern="0">
                  <a:solidFill>
                    <a:srgbClr val="7A8335"/>
                  </a:solidFill>
                  <a:ea typeface="Verdana" panose="020b0604030504040204" pitchFamily="34" charset="0"/>
                  <a:cs typeface="Arial" panose="020b0604020202020204" pitchFamily="34" charset="0"/>
                </a:rPr>
                <a:t>(72%</a:t>
              </a:r>
              <a:r>
                <a:rPr lang="fi-FI" sz="1200" b="1" kern="0" smtClean="0">
                  <a:solidFill>
                    <a:srgbClr val="7A8335"/>
                  </a:solidFill>
                  <a:ea typeface="Verdana" panose="020b0604030504040204" pitchFamily="34" charset="0"/>
                  <a:cs typeface="Arial" panose="020b0604020202020204" pitchFamily="34" charset="0"/>
                </a:rPr>
                <a:t>)</a:t>
              </a:r>
              <a:endParaRPr kumimoji="0" lang="fi-FI" sz="1200" b="1" i="0" u="none" strike="noStrike" kern="0" cap="none" spc="0" normalizeH="0" baseline="0" noProof="0">
                <a:ln>
                  <a:noFill/>
                </a:ln>
                <a:solidFill>
                  <a:srgbClr val="7A8335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873360" y="3962810"/>
            <a:ext cx="5153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smtClean="0"/>
              <a:t> </a:t>
            </a:r>
            <a:r>
              <a:rPr lang="fi-FI" sz="1000" smtClean="0"/>
              <a:t>* Sisältää ryhmät: kehitysvammaiset, vaikeavammaiset sekä autismikirjon henkilöt</a:t>
            </a:r>
          </a:p>
        </p:txBody>
      </p:sp>
    </p:spTree>
    <p:extLst>
      <p:ext uri="{BB962C8B-B14F-4D97-AF65-F5344CB8AC3E}">
        <p14:creationId val="107885484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319FDC-F784-4C4A-A856-DCCA3CFF3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727942"/>
            <a:ext cx="6264696" cy="342900"/>
          </a:xfrm>
        </p:spPr>
        <p:txBody>
          <a:bodyPr/>
          <a:lstStyle/>
          <a:p>
            <a:r>
              <a:rPr lang="en-GB" smtClean="0">
                <a:solidFill>
                  <a:schemeClr val="tx1"/>
                </a:solidFill>
              </a:rPr>
              <a:t>Korkotukivaltuuden käyttö (M€)</a:t>
            </a:r>
            <a:endParaRPr lang="fi-FI">
              <a:solidFill>
                <a:schemeClr val="tx1"/>
              </a:solidFill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E7118D7-3654-46F4-AE8E-BF0FEFC342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9512" y="4847362"/>
            <a:ext cx="1600200" cy="228600"/>
          </a:xfrm>
        </p:spPr>
        <p:txBody>
          <a:bodyPr/>
          <a:lstStyle/>
          <a:p>
            <a:pPr>
              <a:defRPr/>
            </a:pPr>
            <a:fld id="{83217F9A-5279-4A99-98DC-50C5833EE471}" type="datetime1">
              <a:rPr lang="fi-FI" smtClean="0"/>
              <a:pPr>
                <a:defRPr/>
              </a:pPr>
              <a:t>25.6.2026</a:t>
            </a:fld>
            <a:endParaRPr lang="fi-FI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2"/>
          </p:nvPr>
        </p:nvSpPr>
        <p:spPr/>
        <p:txBody>
          <a:bodyPr/>
          <a:lstStyle/>
          <a:p>
            <a:pPr algn="ctr"/>
            <a:r>
              <a:rPr lang="en-GB" smtClean="0"/>
              <a:t>Valtuutta käytetty</a:t>
            </a:r>
          </a:p>
          <a:p>
            <a:pPr algn="ctr"/>
            <a:r>
              <a:rPr lang="fi-FI" sz="2000" b="1" smtClean="0"/>
              <a:t>717 M€</a:t>
            </a:r>
          </a:p>
          <a:p>
            <a:pPr algn="ctr"/>
            <a:r>
              <a:rPr lang="fi-FI" sz="1200" smtClean="0"/>
              <a:t>edv  726 M€</a:t>
            </a:r>
            <a:endParaRPr lang="fi-FI" sz="120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pPr algn="ctr"/>
            <a:r>
              <a:rPr lang="en-GB" smtClean="0">
                <a:solidFill>
                  <a:schemeClr val="tx1"/>
                </a:solidFill>
              </a:rPr>
              <a:t>Hankkeita vireillä</a:t>
            </a:r>
            <a:br>
              <a:rPr lang="en-GB" smtClean="0">
                <a:solidFill>
                  <a:schemeClr val="tx1"/>
                </a:solidFill>
              </a:rPr>
            </a:br>
            <a:r>
              <a:rPr lang="en-GB" sz="2000" b="1" smtClean="0">
                <a:solidFill>
                  <a:schemeClr val="tx1"/>
                </a:solidFill>
              </a:rPr>
              <a:t>1 302 M€</a:t>
            </a:r>
          </a:p>
          <a:p>
            <a:pPr algn="ctr"/>
            <a:r>
              <a:rPr lang="en-GB" sz="1200" smtClean="0">
                <a:solidFill>
                  <a:schemeClr val="tx1"/>
                </a:solidFill>
              </a:rPr>
              <a:t>edv 1 828</a:t>
            </a:r>
            <a:r>
              <a:rPr lang="en-GB" sz="1200">
                <a:solidFill>
                  <a:schemeClr val="tx1"/>
                </a:solidFill>
              </a:rPr>
              <a:t> </a:t>
            </a:r>
            <a:r>
              <a:rPr lang="en-GB" sz="1200" smtClean="0">
                <a:solidFill>
                  <a:schemeClr val="tx1"/>
                </a:solidFill>
              </a:rPr>
              <a:t>M€</a:t>
            </a:r>
            <a:endParaRPr lang="fi-FI" sz="1200">
              <a:solidFill>
                <a:schemeClr val="tx1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pPr algn="ctr"/>
            <a:r>
              <a:rPr lang="en-GB" smtClean="0">
                <a:solidFill>
                  <a:schemeClr val="tx1"/>
                </a:solidFill>
              </a:rPr>
              <a:t>Valtuutta jäljellä</a:t>
            </a:r>
            <a:br>
              <a:rPr lang="en-GB" smtClean="0">
                <a:solidFill>
                  <a:schemeClr val="tx1"/>
                </a:solidFill>
              </a:rPr>
            </a:br>
            <a:r>
              <a:rPr lang="en-GB" sz="2000" smtClean="0">
                <a:solidFill>
                  <a:schemeClr val="tx1"/>
                </a:solidFill>
              </a:rPr>
              <a:t> </a:t>
            </a:r>
            <a:r>
              <a:rPr lang="en-GB" sz="2000" b="1" smtClean="0">
                <a:solidFill>
                  <a:schemeClr val="tx1"/>
                </a:solidFill>
              </a:rPr>
              <a:t>454 M€</a:t>
            </a:r>
            <a:endParaRPr lang="en-GB" sz="2000">
              <a:solidFill>
                <a:schemeClr val="tx1"/>
              </a:solidFill>
            </a:endParaRPr>
          </a:p>
          <a:p>
            <a:pPr algn="ctr"/>
            <a:r>
              <a:rPr lang="en-GB" sz="1200" smtClean="0">
                <a:solidFill>
                  <a:schemeClr val="tx1"/>
                </a:solidFill>
              </a:rPr>
              <a:t>39% valtuudesta</a:t>
            </a:r>
            <a:endParaRPr lang="fi-FI" sz="1200">
              <a:solidFill>
                <a:schemeClr val="tx1"/>
              </a:solidFill>
            </a:endParaRP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val="3424609073"/>
              </p:ext>
            </p:extLst>
          </p:nvPr>
        </p:nvGraphicFramePr>
        <p:xfrm>
          <a:off x="646200" y="1347614"/>
          <a:ext cx="6302064" cy="2952328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907704" y="4130665"/>
            <a:ext cx="48245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smtClean="0">
                <a:ea typeface="Verdana" panose="020b0604030504040204" pitchFamily="34" charset="0"/>
                <a:cs typeface="Arial" panose="020b0604020202020204" pitchFamily="34" charset="0"/>
              </a:rPr>
              <a:t>  Valtuus*	     Käytetty	         Käytetty             Hankkeita</a:t>
            </a:r>
            <a:br>
              <a:rPr lang="en-GB" sz="1100" smtClean="0"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GB" sz="1100" smtClean="0">
                <a:ea typeface="Verdana" panose="020b0604030504040204" pitchFamily="34" charset="0"/>
                <a:cs typeface="Arial" panose="020b0604020202020204" pitchFamily="34" charset="0"/>
              </a:rPr>
              <a:t>	     vuoden </a:t>
            </a:r>
            <a:r>
              <a:rPr lang="en-GB" sz="1100">
                <a:ea typeface="Verdana" panose="020b0604030504040204" pitchFamily="34" charset="0"/>
                <a:cs typeface="Arial" panose="020b0604020202020204" pitchFamily="34" charset="0"/>
              </a:rPr>
              <a:t>	 </a:t>
            </a:r>
            <a:r>
              <a:rPr lang="en-GB" sz="1100" smtClean="0">
                <a:ea typeface="Verdana" panose="020b0604030504040204" pitchFamily="34" charset="0"/>
                <a:cs typeface="Arial" panose="020b0604020202020204" pitchFamily="34" charset="0"/>
              </a:rPr>
              <a:t>         12 kk</a:t>
            </a:r>
            <a:r>
              <a:rPr lang="en-GB" sz="1100">
                <a:ea typeface="Verdana" panose="020b0604030504040204" pitchFamily="34" charset="0"/>
                <a:cs typeface="Arial" panose="020b0604020202020204" pitchFamily="34" charset="0"/>
              </a:rPr>
              <a:t>	 </a:t>
            </a:r>
            <a:r>
              <a:rPr lang="en-GB" sz="1100" smtClean="0">
                <a:ea typeface="Verdana" panose="020b0604030504040204" pitchFamily="34" charset="0"/>
                <a:cs typeface="Arial" panose="020b0604020202020204" pitchFamily="34" charset="0"/>
              </a:rPr>
              <a:t>            vireillä</a:t>
            </a:r>
            <a:br>
              <a:rPr lang="en-GB" sz="1100"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GB" sz="1100" smtClean="0">
                <a:ea typeface="Verdana" panose="020b0604030504040204" pitchFamily="34" charset="0"/>
                <a:cs typeface="Arial" panose="020b0604020202020204" pitchFamily="34" charset="0"/>
              </a:rPr>
              <a:t>	      alusta		</a:t>
            </a:r>
            <a:r>
              <a:rPr lang="en-GB" sz="900" smtClean="0">
                <a:ea typeface="Verdana" panose="020b0604030504040204" pitchFamily="34" charset="0"/>
                <a:cs typeface="Arial" panose="020b0604020202020204" pitchFamily="34" charset="0"/>
              </a:rPr>
              <a:t>             (varaus- tai </a:t>
            </a:r>
            <a:br>
              <a:rPr lang="en-GB" sz="900" smtClean="0"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GB" sz="900" smtClean="0">
                <a:ea typeface="Verdana" panose="020b0604030504040204" pitchFamily="34" charset="0"/>
                <a:cs typeface="Arial" panose="020b0604020202020204" pitchFamily="34" charset="0"/>
              </a:rPr>
              <a:t>			</a:t>
            </a:r>
            <a:r>
              <a:rPr lang="en-GB" sz="900"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GB" sz="900" smtClean="0">
                <a:ea typeface="Verdana" panose="020b0604030504040204" pitchFamily="34" charset="0"/>
                <a:cs typeface="Arial" panose="020b0604020202020204" pitchFamily="34" charset="0"/>
              </a:rPr>
              <a:t>             osapäätös)</a:t>
            </a:r>
            <a:endParaRPr lang="fi-FI" sz="900"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9733" y="4847778"/>
            <a:ext cx="604867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/>
              <a:t>*) Sisältää vuoden 2026 valtuuden (1 135 M€), sekä vuodelta 2025 käyttämättä jääneen valtuuden (36 M€). </a:t>
            </a:r>
          </a:p>
        </p:txBody>
      </p:sp>
    </p:spTree>
    <p:extLst>
      <p:ext uri="{BB962C8B-B14F-4D97-AF65-F5344CB8AC3E}">
        <p14:creationId val="627498202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040C757-2629-4535-85EE-89412344C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1547" y="622450"/>
            <a:ext cx="6270848" cy="342900"/>
          </a:xfrm>
        </p:spPr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Korkotukivaltuuden käyttö (M€)</a:t>
            </a:r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val="996133971"/>
              </p:ext>
            </p:extLst>
          </p:nvPr>
        </p:nvGraphicFramePr>
        <p:xfrm>
          <a:off x="907604" y="1054293"/>
          <a:ext cx="7632848" cy="3143872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1797230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299115">
                  <a:extLst>
                    <a:ext uri="{9D8B030D-6E8A-4147-A177-3AD203B41FA5}">
                      <a16:colId xmlns:a16="http://schemas.microsoft.com/office/drawing/2014/main" val="1558082108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63594013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99074794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4144576571"/>
                    </a:ext>
                  </a:extLst>
                </a:gridCol>
                <a:gridCol w="1224135">
                  <a:extLst>
                    <a:ext uri="{9D8B030D-6E8A-4147-A177-3AD203B41FA5}">
                      <a16:colId xmlns:a16="http://schemas.microsoft.com/office/drawing/2014/main" val="2484378664"/>
                    </a:ext>
                  </a:extLst>
                </a:gridCol>
              </a:tblGrid>
              <a:tr h="437969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Hankemuoto </a:t>
                      </a:r>
                      <a:endParaRPr lang="fi-FI" sz="1050" b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Valtuus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Käytetty vuoden alusta</a:t>
                      </a:r>
                      <a:endParaRPr lang="fi-FI" sz="1050" spc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Käytetty </a:t>
                      </a:r>
                      <a:br>
                        <a:rPr lang="en-GB" sz="105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12 kk </a:t>
                      </a:r>
                      <a:r>
                        <a:rPr lang="en-GB" sz="1050" b="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(liukuva </a:t>
                      </a:r>
                      <a:r>
                        <a:rPr lang="en-GB" sz="1050" b="0" spc="0" baseline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vuosi</a:t>
                      </a:r>
                      <a:r>
                        <a:rPr lang="en-GB" sz="1050" b="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summa)</a:t>
                      </a:r>
                      <a:endParaRPr lang="fi-FI" sz="1050" b="0" spc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Osa-päätöksiä</a:t>
                      </a:r>
                    </a:p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***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Varaus-päätöksiä</a:t>
                      </a:r>
                    </a:p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***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573774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Tavalliset vuokra-asunnot</a:t>
                      </a:r>
                      <a:r>
                        <a:rPr lang="en-GB" sz="1050" baseline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uudistuotanto**</a:t>
                      </a:r>
                      <a:endParaRPr lang="fi-FI" sz="105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536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429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814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240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482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24885"/>
                  </a:ext>
                </a:extLst>
              </a:tr>
              <a:tr h="573774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Tavalliset vuokra-asunnot Perusparannus**</a:t>
                      </a:r>
                      <a:r>
                        <a:rPr lang="en-GB" sz="1050" baseline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i-FI" sz="105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165 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140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217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43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103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032472"/>
                  </a:ext>
                </a:extLst>
              </a:tr>
              <a:tr h="437969">
                <a:tc>
                  <a:txBody>
                    <a:bodyPr vert="horz" wrap="square"/>
                    <a:lstStyle/>
                    <a:p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Opiskelija-asunnot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250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97 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82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163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669351"/>
                  </a:ext>
                </a:extLst>
              </a:tr>
              <a:tr h="437969">
                <a:tc>
                  <a:txBody>
                    <a:bodyPr vert="horz" wrap="square"/>
                    <a:lstStyle/>
                    <a:p>
                      <a:r>
                        <a:rPr lang="en-GB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</a:t>
                      </a:r>
                      <a:br>
                        <a:rPr lang="en-GB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</a:t>
                      </a:r>
                      <a:endParaRPr lang="fi-FI" sz="105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70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165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33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970531"/>
                  </a:ext>
                </a:extLst>
              </a:tr>
              <a:tr h="302163">
                <a:tc>
                  <a:txBody>
                    <a:bodyPr vert="horz" wrap="square"/>
                    <a:lstStyle/>
                    <a:p>
                      <a:r>
                        <a:rPr lang="en-GB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Asumisoikeusasunnot</a:t>
                      </a:r>
                      <a:endParaRPr lang="fi-FI" sz="105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150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56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387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77</a:t>
                      </a: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539918"/>
                  </a:ext>
                </a:extLst>
              </a:tr>
              <a:tr h="302163">
                <a:tc>
                  <a:txBody>
                    <a:bodyPr vert="horz" wrap="square"/>
                    <a:lstStyle/>
                    <a:p>
                      <a:r>
                        <a:rPr lang="en-GB" sz="105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Korkotukilainat yhteensä *</a:t>
                      </a:r>
                      <a:endParaRPr lang="fi-FI" sz="105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5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1 171 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717</a:t>
                      </a:r>
                      <a:endParaRPr lang="fi-FI" sz="105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1 680</a:t>
                      </a:r>
                      <a:endParaRPr lang="fi-FI" sz="105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423</a:t>
                      </a:r>
                      <a:endParaRPr lang="fi-FI" sz="105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50" b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879</a:t>
                      </a:r>
                      <a:endParaRPr lang="fi-FI" sz="1050" b="1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071593"/>
                  </a:ext>
                </a:extLst>
              </a:tr>
            </a:tbl>
          </a:graphicData>
        </a:graphic>
      </p:graphicFrame>
      <p:sp>
        <p:nvSpPr>
          <p:cNvPr id="7" name="Päivämäärän paikkamerkki 4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799386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25.6.2026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kstiruutu 3">
            <a:extLst>
              <a:ext uri="{FF2B5EF4-FFF2-40B4-BE49-F238E27FC236}">
                <a16:creationId xmlns:a16="http://schemas.microsoft.com/office/drawing/2014/main" id="{5247A78A-21F4-4BCB-A6CE-B6FA51A60A15}"/>
              </a:ext>
            </a:extLst>
          </p:cNvPr>
          <p:cNvSpPr txBox="1"/>
          <p:nvPr/>
        </p:nvSpPr>
        <p:spPr>
          <a:xfrm>
            <a:off x="821547" y="4291555"/>
            <a:ext cx="85187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90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*) Sisältää </a:t>
            </a:r>
            <a:r>
              <a:rPr lang="fi-FI" sz="9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vuoden 2026 valtuuden (1 135 M€), sekä vuodelta 2025 käyttämättä jääneen valtuuden (36 M€). </a:t>
            </a:r>
          </a:p>
          <a:p>
            <a:r>
              <a:rPr lang="fi-FI" sz="90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**) </a:t>
            </a:r>
            <a:r>
              <a:rPr lang="fi-FI" sz="9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Sisältää tavalliset </a:t>
            </a:r>
            <a:r>
              <a:rPr lang="fi-FI" sz="90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pitkän </a:t>
            </a:r>
            <a:r>
              <a:rPr lang="fi-FI" sz="9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ja lyhyen korkotuen </a:t>
            </a:r>
            <a:r>
              <a:rPr lang="fi-FI" sz="90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vuokra-asunnot</a:t>
            </a:r>
          </a:p>
          <a:p>
            <a:r>
              <a:rPr lang="fi-FI" sz="90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***) Varken hyväksymät hankkeet, joilla ei ole vielä valtuutta sitovaa lainapäätöstä.</a:t>
            </a:r>
          </a:p>
        </p:txBody>
      </p:sp>
    </p:spTree>
    <p:extLst>
      <p:ext uri="{BB962C8B-B14F-4D97-AF65-F5344CB8AC3E}">
        <p14:creationId val="2954024516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040C757-2629-4535-85EE-89412344C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1547" y="622450"/>
            <a:ext cx="6270848" cy="342900"/>
          </a:xfrm>
        </p:spPr>
        <p:txBody>
          <a:bodyPr/>
          <a:lstStyle/>
          <a:p>
            <a:r>
              <a:rPr lang="en-GB" err="1" smtClean="0">
                <a:solidFill>
                  <a:schemeClr val="tx1"/>
                </a:solidFill>
              </a:rPr>
              <a:t>Takauslainavaltuuden </a:t>
            </a:r>
            <a:r>
              <a:rPr lang="en-GB">
                <a:solidFill>
                  <a:schemeClr val="tx1"/>
                </a:solidFill>
              </a:rPr>
              <a:t>käyttö (M€)</a:t>
            </a:r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val="4136454551"/>
              </p:ext>
            </p:extLst>
          </p:nvPr>
        </p:nvGraphicFramePr>
        <p:xfrm>
          <a:off x="821546" y="1203597"/>
          <a:ext cx="8070933" cy="1337458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1788474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324462">
                  <a:extLst>
                    <a:ext uri="{9D8B030D-6E8A-4147-A177-3AD203B41FA5}">
                      <a16:colId xmlns:a16="http://schemas.microsoft.com/office/drawing/2014/main" val="1558082108"/>
                    </a:ext>
                  </a:extLst>
                </a:gridCol>
                <a:gridCol w="1239499">
                  <a:extLst>
                    <a:ext uri="{9D8B030D-6E8A-4147-A177-3AD203B41FA5}">
                      <a16:colId xmlns:a16="http://schemas.microsoft.com/office/drawing/2014/main" val="1635940134"/>
                    </a:ext>
                  </a:extLst>
                </a:gridCol>
                <a:gridCol w="1498848">
                  <a:extLst>
                    <a:ext uri="{9D8B030D-6E8A-4147-A177-3AD203B41FA5}">
                      <a16:colId xmlns:a16="http://schemas.microsoft.com/office/drawing/2014/main" val="2990747944"/>
                    </a:ext>
                  </a:extLst>
                </a:gridCol>
                <a:gridCol w="1183814">
                  <a:extLst>
                    <a:ext uri="{9D8B030D-6E8A-4147-A177-3AD203B41FA5}">
                      <a16:colId xmlns:a16="http://schemas.microsoft.com/office/drawing/2014/main" val="4144576571"/>
                    </a:ext>
                  </a:extLst>
                </a:gridCol>
                <a:gridCol w="1035836">
                  <a:extLst>
                    <a:ext uri="{9D8B030D-6E8A-4147-A177-3AD203B41FA5}">
                      <a16:colId xmlns:a16="http://schemas.microsoft.com/office/drawing/2014/main" val="2484378664"/>
                    </a:ext>
                  </a:extLst>
                </a:gridCol>
              </a:tblGrid>
              <a:tr h="405378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Hankemuoto </a:t>
                      </a:r>
                      <a:endParaRPr lang="fi-FI" sz="1100" b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Valtuus</a:t>
                      </a:r>
                    </a:p>
                  </a:txBody>
                  <a:tcPr marT="36000" marB="72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Käytetty vuoden alusta</a:t>
                      </a:r>
                      <a:endParaRPr lang="fi-FI" sz="1100" spc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Käytetty </a:t>
                      </a:r>
                      <a:br>
                        <a:rPr lang="en-GB" sz="110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10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12 kk </a:t>
                      </a:r>
                    </a:p>
                    <a:p>
                      <a:pPr algn="ctr"/>
                      <a:r>
                        <a:rPr lang="en-GB" sz="1000" b="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(liukuva </a:t>
                      </a:r>
                      <a:r>
                        <a:rPr lang="en-GB" sz="1000" b="0" spc="0" baseline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vuosi</a:t>
                      </a:r>
                      <a:r>
                        <a:rPr lang="en-GB" sz="1000" b="0" spc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summa)</a:t>
                      </a:r>
                      <a:endParaRPr lang="fi-FI" sz="1000" b="0" spc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Osapäätöksiä</a:t>
                      </a:r>
                      <a:endParaRPr lang="en-GB" sz="110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***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Varaus-päätöksiä</a:t>
                      </a:r>
                    </a:p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***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726538">
                <a:tc>
                  <a:txBody>
                    <a:bodyPr vert="horz" wrap="square"/>
                    <a:lstStyle/>
                    <a:p>
                      <a:r>
                        <a:rPr lang="en-GB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Takauslainoitetut vuokra-asunnot, (uudistuotanto)</a:t>
                      </a:r>
                    </a:p>
                  </a:txBody>
                  <a:tcPr marT="36000" marB="72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b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300 </a:t>
                      </a:r>
                    </a:p>
                  </a:txBody>
                  <a:tcPr marT="36000" marB="72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b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15</a:t>
                      </a:r>
                      <a:endParaRPr lang="fi-FI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b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fi-FI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b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fi-FI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b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107</a:t>
                      </a:r>
                      <a:endParaRPr lang="fi-FI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063774"/>
                  </a:ext>
                </a:extLst>
              </a:tr>
            </a:tbl>
          </a:graphicData>
        </a:graphic>
      </p:graphicFrame>
      <p:sp>
        <p:nvSpPr>
          <p:cNvPr id="7" name="Päivämäärän paikkamerkki 4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799386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25.6.2026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D3F06F-CCDA-4E96-B359-0FAB9ED87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727942"/>
            <a:ext cx="6480720" cy="342900"/>
          </a:xfrm>
        </p:spPr>
        <p:txBody>
          <a:bodyPr/>
          <a:lstStyle/>
          <a:p>
            <a:r>
              <a:rPr lang="fi-FI" spc="-70">
                <a:solidFill>
                  <a:schemeClr val="tx1"/>
                </a:solidFill>
              </a:rPr>
              <a:t>Korkotukivaltuuden</a:t>
            </a:r>
            <a:r>
              <a:rPr lang="fi-FI" spc="-70"/>
              <a:t> käyttö eri päätösvaiheissa </a:t>
            </a:r>
            <a:r>
              <a:rPr lang="fi-FI" sz="1800" spc="-70"/>
              <a:t>(M€</a:t>
            </a:r>
            <a:r>
              <a:rPr lang="fi-FI" sz="1800" spc="-70" smtClean="0"/>
              <a:t>)</a:t>
            </a:r>
            <a:endParaRPr lang="fi-FI" sz="1800" spc="-70"/>
          </a:p>
        </p:txBody>
      </p:sp>
      <p:sp>
        <p:nvSpPr>
          <p:cNvPr id="12290" name="Päivämäärän paikkamerkki 3">
            <a:extLst>
              <a:ext uri="{FF2B5EF4-FFF2-40B4-BE49-F238E27FC236}">
                <a16:creationId xmlns:a16="http://schemas.microsoft.com/office/drawing/2014/main" id="{C7617A63-401A-4E90-88AD-71C6EE861F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765672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FD8125E-26CF-486A-A6C9-D4FB3893560E}" type="datetime1">
              <a:rPr lang="fi-FI" altLang="fi-FI" smtClean="0">
                <a:solidFill>
                  <a:schemeClr val="tx1"/>
                </a:solidFill>
                <a:ea typeface="Verdan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25.6.2026</a:t>
            </a:fld>
            <a:endParaRPr lang="fi-FI" altLang="fi-FI">
              <a:solidFill>
                <a:schemeClr val="tx1"/>
              </a:solidFill>
              <a:ea typeface="Verdana" panose="020b0604030504040204" pitchFamily="34" charset="0"/>
            </a:endParaRP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val="2322774980"/>
              </p:ext>
            </p:extLst>
          </p:nvPr>
        </p:nvGraphicFramePr>
        <p:xfrm>
          <a:off x="107504" y="1070842"/>
          <a:ext cx="6840760" cy="3517131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34827361-D2BE-4E36-9579-1BDDA8995521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xfrm>
            <a:off x="7380312" y="548878"/>
            <a:ext cx="1496988" cy="702885"/>
          </a:xfrm>
        </p:spPr>
        <p:txBody>
          <a:bodyPr/>
          <a:lstStyle/>
          <a:p>
            <a:pPr algn="ctr"/>
            <a:r>
              <a:rPr lang="en-GB" sz="1200" b="1"/>
              <a:t>Uudistuotanto</a:t>
            </a:r>
            <a:endParaRPr lang="fi-FI" sz="1200" b="1"/>
          </a:p>
          <a:p>
            <a:pPr algn="ctr"/>
            <a:r>
              <a:rPr lang="fi-FI" sz="2000" b="1"/>
              <a:t>523 M</a:t>
            </a:r>
            <a:r>
              <a:rPr lang="fi-FI" sz="2000" b="1" smtClean="0"/>
              <a:t>€</a:t>
            </a:r>
          </a:p>
          <a:p>
            <a:pPr lvl="0" algn="ctr"/>
            <a:r>
              <a:rPr lang="en-GB" sz="1200" smtClean="0">
                <a:solidFill>
                  <a:prstClr val="white"/>
                </a:solidFill>
              </a:rPr>
              <a:t>edv 619 </a:t>
            </a:r>
            <a:r>
              <a:rPr lang="en-GB" sz="1200">
                <a:solidFill>
                  <a:prstClr val="white"/>
                </a:solidFill>
              </a:rPr>
              <a:t>M</a:t>
            </a:r>
            <a:r>
              <a:rPr lang="en-GB" sz="1200" smtClean="0">
                <a:solidFill>
                  <a:prstClr val="white"/>
                </a:solidFill>
              </a:rPr>
              <a:t>€</a:t>
            </a:r>
            <a:endParaRPr lang="fi-FI" sz="1200">
              <a:solidFill>
                <a:prstClr val="white"/>
              </a:solidFill>
            </a:endParaRPr>
          </a:p>
        </p:txBody>
      </p:sp>
      <p:sp>
        <p:nvSpPr>
          <p:cNvPr id="10" name="Tekstin paikkamerkki 5">
            <a:extLst>
              <a:ext uri="{FF2B5EF4-FFF2-40B4-BE49-F238E27FC236}">
                <a16:creationId xmlns:a16="http://schemas.microsoft.com/office/drawing/2014/main" id="{BC14FB43-E79C-4EA3-AA9E-DFC5AE1B4DB4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7380312" y="2139702"/>
            <a:ext cx="1548172" cy="864096"/>
          </a:xfrm>
        </p:spPr>
        <p:txBody>
          <a:bodyPr/>
          <a:lstStyle/>
          <a:p>
            <a:pPr algn="ctr"/>
            <a:r>
              <a:rPr lang="fi-FI" sz="1200" b="1">
                <a:solidFill>
                  <a:schemeClr val="tx1"/>
                </a:solidFill>
              </a:rPr>
              <a:t>Perusparannus</a:t>
            </a:r>
          </a:p>
          <a:p>
            <a:pPr algn="ctr"/>
            <a:r>
              <a:rPr lang="fi-FI" sz="2000" b="1">
                <a:solidFill>
                  <a:schemeClr val="tx1"/>
                </a:solidFill>
              </a:rPr>
              <a:t>194 M</a:t>
            </a:r>
            <a:r>
              <a:rPr lang="fi-FI" sz="2000" b="1" smtClean="0">
                <a:solidFill>
                  <a:schemeClr val="tx1"/>
                </a:solidFill>
              </a:rPr>
              <a:t>€</a:t>
            </a:r>
          </a:p>
          <a:p>
            <a:pPr lvl="0" algn="ctr"/>
            <a:r>
              <a:rPr lang="en-GB" sz="1200" smtClean="0">
                <a:solidFill>
                  <a:schemeClr val="tx1"/>
                </a:solidFill>
              </a:rPr>
              <a:t>edv  107 </a:t>
            </a:r>
            <a:r>
              <a:rPr lang="en-GB" sz="1200">
                <a:solidFill>
                  <a:schemeClr val="tx1"/>
                </a:solidFill>
              </a:rPr>
              <a:t>M</a:t>
            </a:r>
            <a:r>
              <a:rPr lang="en-GB" sz="1200" smtClean="0">
                <a:solidFill>
                  <a:schemeClr val="tx1"/>
                </a:solidFill>
              </a:rPr>
              <a:t>€</a:t>
            </a:r>
            <a:endParaRPr lang="fi-FI" sz="1200">
              <a:solidFill>
                <a:schemeClr val="tx1"/>
              </a:solidFill>
            </a:endParaRPr>
          </a:p>
        </p:txBody>
      </p:sp>
      <p:sp>
        <p:nvSpPr>
          <p:cNvPr id="11" name="Tekstin paikkamerkki 6">
            <a:extLst>
              <a:ext uri="{FF2B5EF4-FFF2-40B4-BE49-F238E27FC236}">
                <a16:creationId xmlns:a16="http://schemas.microsoft.com/office/drawing/2014/main" id="{CF25E17F-E61D-4EB4-9500-836D80843963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7360412" y="3625022"/>
            <a:ext cx="1548172" cy="720080"/>
          </a:xfrm>
        </p:spPr>
        <p:txBody>
          <a:bodyPr/>
          <a:lstStyle/>
          <a:p>
            <a:pPr algn="ctr"/>
            <a:r>
              <a:rPr lang="en-US" sz="1200" b="1" smtClean="0">
                <a:solidFill>
                  <a:schemeClr val="tx1"/>
                </a:solidFill>
              </a:rPr>
              <a:t>Pitkä korkotuki yht</a:t>
            </a:r>
            <a:r>
              <a:rPr lang="en-US" sz="2000" b="1" smtClean="0">
                <a:solidFill>
                  <a:schemeClr val="tx1"/>
                </a:solidFill>
              </a:rPr>
              <a:t>. 635 M€</a:t>
            </a:r>
            <a:endParaRPr lang="fi-FI" sz="2000" b="1">
              <a:solidFill>
                <a:schemeClr val="tx1"/>
              </a:solidFill>
            </a:endParaRPr>
          </a:p>
        </p:txBody>
      </p:sp>
      <p:sp>
        <p:nvSpPr>
          <p:cNvPr id="12" name="Tekstin paikkamerkki 6">
            <a:extLst>
              <a:ext uri="{FF2B5EF4-FFF2-40B4-BE49-F238E27FC236}">
                <a16:creationId xmlns:a16="http://schemas.microsoft.com/office/drawing/2014/main" id="{CF25E17F-E61D-4EB4-9500-836D80843963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7380312" y="4208284"/>
            <a:ext cx="1548172" cy="720080"/>
          </a:xfrm>
        </p:spPr>
        <p:txBody>
          <a:bodyPr/>
          <a:lstStyle/>
          <a:p>
            <a:pPr algn="ctr"/>
            <a:r>
              <a:rPr lang="en-US" sz="1200" b="1" smtClean="0">
                <a:solidFill>
                  <a:schemeClr val="tx1"/>
                </a:solidFill>
              </a:rPr>
              <a:t>Lyhyt korkotuki</a:t>
            </a:r>
          </a:p>
          <a:p>
            <a:pPr algn="ctr"/>
            <a:r>
              <a:rPr lang="en-US" sz="1200" b="1" smtClean="0">
                <a:solidFill>
                  <a:schemeClr val="tx1"/>
                </a:solidFill>
              </a:rPr>
              <a:t> 82 M€</a:t>
            </a:r>
            <a:endParaRPr lang="fi-FI" sz="12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val="420766327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D3F06F-CCDA-4E96-B359-0FAB9ED87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888477"/>
            <a:ext cx="8064896" cy="342900"/>
          </a:xfrm>
        </p:spPr>
        <p:txBody>
          <a:bodyPr/>
          <a:lstStyle/>
          <a:p>
            <a:r>
              <a:rPr lang="fi-FI" smtClean="0">
                <a:solidFill>
                  <a:schemeClr val="tx1"/>
                </a:solidFill>
              </a:rPr>
              <a:t>Korkotukipäätökset, 12 kk liukuva </a:t>
            </a:r>
            <a:r>
              <a:rPr lang="fi-FI">
                <a:solidFill>
                  <a:schemeClr val="tx1"/>
                </a:solidFill>
              </a:rPr>
              <a:t>summa (M€)</a:t>
            </a:r>
          </a:p>
        </p:txBody>
      </p:sp>
      <p:sp>
        <p:nvSpPr>
          <p:cNvPr id="12290" name="Päivämäärän paikkamerkki 3">
            <a:extLst>
              <a:ext uri="{FF2B5EF4-FFF2-40B4-BE49-F238E27FC236}">
                <a16:creationId xmlns:a16="http://schemas.microsoft.com/office/drawing/2014/main" id="{C7617A63-401A-4E90-88AD-71C6EE861F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428" y="4861400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FD8125E-26CF-486A-A6C9-D4FB3893560E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25.6.2026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BC14FB43-E79C-4EA3-AA9E-DFC5AE1B4DB4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3772800" y="4226400"/>
            <a:ext cx="1871662" cy="863600"/>
          </a:xfrm>
          <a:solidFill>
            <a:schemeClr val="bg1"/>
          </a:solidFill>
        </p:spPr>
        <p:txBody>
          <a:bodyPr/>
          <a:lstStyle/>
          <a:p>
            <a:pPr marL="0" indent="0" algn="ctr">
              <a:buNone/>
            </a:pPr>
            <a:r>
              <a:rPr lang="en-GB" sz="1200" b="1" smtClean="0">
                <a:solidFill>
                  <a:srgbClr val="7A8335"/>
                </a:solidFill>
              </a:rPr>
              <a:t>Osapäätös</a:t>
            </a:r>
            <a:endParaRPr lang="fi-FI" sz="1200" b="1">
              <a:solidFill>
                <a:srgbClr val="7A8335"/>
              </a:solidFill>
            </a:endParaRPr>
          </a:p>
          <a:p>
            <a:pPr marL="0" indent="0" algn="ctr">
              <a:buNone/>
            </a:pPr>
            <a:r>
              <a:rPr lang="fi-FI" sz="2000" b="1" smtClean="0">
                <a:solidFill>
                  <a:srgbClr val="7A8335"/>
                </a:solidFill>
              </a:rPr>
              <a:t>1 281</a:t>
            </a:r>
            <a:r>
              <a:rPr lang="fi-FI" sz="2000" b="1" smtClean="0">
                <a:solidFill>
                  <a:srgbClr val="8F993E"/>
                </a:solidFill>
              </a:rPr>
              <a:t> M€</a:t>
            </a:r>
            <a:endParaRPr lang="fi-FI" sz="2000" b="1">
              <a:solidFill>
                <a:srgbClr val="8F993E"/>
              </a:solidFill>
            </a:endParaRP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4827361-D2BE-4E36-9579-1BDDA8995521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5709600" y="4226400"/>
            <a:ext cx="1885950" cy="865187"/>
          </a:xfrm>
          <a:solidFill>
            <a:schemeClr val="bg1"/>
          </a:solidFill>
        </p:spPr>
        <p:txBody>
          <a:bodyPr/>
          <a:lstStyle/>
          <a:p>
            <a:pPr marL="0" indent="0" algn="ctr">
              <a:buNone/>
            </a:pPr>
            <a:r>
              <a:rPr lang="fi-FI" sz="1200" b="1" smtClean="0">
                <a:solidFill>
                  <a:srgbClr val="BD5F3D"/>
                </a:solidFill>
              </a:rPr>
              <a:t>Lainapäätös</a:t>
            </a:r>
          </a:p>
          <a:p>
            <a:pPr marL="0" indent="0" algn="ctr">
              <a:buNone/>
            </a:pPr>
            <a:r>
              <a:rPr lang="fi-FI" sz="2000" b="1" smtClean="0">
                <a:solidFill>
                  <a:srgbClr val="BD5F3D"/>
                </a:solidFill>
              </a:rPr>
              <a:t>1 642 M€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CF25E17F-E61D-4EB4-9500-836D80843963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1828800" y="4226400"/>
            <a:ext cx="1873250" cy="863600"/>
          </a:xfrm>
          <a:noFill/>
        </p:spPr>
        <p:txBody>
          <a:bodyPr/>
          <a:lstStyle/>
          <a:p>
            <a:pPr marL="0" indent="0" algn="ctr">
              <a:buNone/>
            </a:pPr>
            <a:r>
              <a:rPr lang="en-GB" sz="1200" b="1" smtClean="0">
                <a:solidFill>
                  <a:srgbClr val="253746"/>
                </a:solidFill>
              </a:rPr>
              <a:t>Varauspäätös</a:t>
            </a:r>
            <a:endParaRPr lang="fi-FI" sz="1200" b="1">
              <a:solidFill>
                <a:srgbClr val="253746"/>
              </a:solidFill>
            </a:endParaRPr>
          </a:p>
          <a:p>
            <a:pPr marL="0" indent="0" algn="ctr">
              <a:buNone/>
            </a:pPr>
            <a:r>
              <a:rPr lang="fi-FI" sz="2000" b="1" smtClean="0">
                <a:solidFill>
                  <a:srgbClr val="253746"/>
                </a:solidFill>
              </a:rPr>
              <a:t>1 217 M€</a:t>
            </a:r>
            <a:endParaRPr lang="fi-FI" sz="2000" b="1">
              <a:solidFill>
                <a:srgbClr val="253746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val="631421855"/>
              </p:ext>
            </p:extLst>
          </p:nvPr>
        </p:nvGraphicFramePr>
        <p:xfrm>
          <a:off x="827584" y="1347614"/>
          <a:ext cx="7992888" cy="287043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  <p:extLst>
      <p:ext uri="{BB962C8B-B14F-4D97-AF65-F5344CB8AC3E}">
        <p14:creationId val="1062394575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040C757-2629-4535-85EE-89412344C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888477"/>
            <a:ext cx="8208912" cy="342900"/>
          </a:xfrm>
        </p:spPr>
        <p:txBody>
          <a:bodyPr/>
          <a:lstStyle/>
          <a:p>
            <a:r>
              <a:rPr lang="fi-FI">
                <a:solidFill>
                  <a:schemeClr val="tx1"/>
                </a:solidFill>
              </a:rPr>
              <a:t>Kilpailu-urakoiden määrä ja </a:t>
            </a:r>
            <a:r>
              <a:rPr lang="fi-FI" smtClean="0">
                <a:solidFill>
                  <a:schemeClr val="tx1"/>
                </a:solidFill>
              </a:rPr>
              <a:t>osuus valtion tukemassa uudistuotannossa </a:t>
            </a:r>
            <a:r>
              <a:rPr lang="fi-FI">
                <a:solidFill>
                  <a:schemeClr val="tx1"/>
                </a:solidFill>
              </a:rPr>
              <a:t>(12 kk)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val="740554525"/>
              </p:ext>
            </p:extLst>
          </p:nvPr>
        </p:nvGraphicFramePr>
        <p:xfrm>
          <a:off x="283780" y="1491630"/>
          <a:ext cx="8680709" cy="3091108"/>
        </p:xfrm>
        <a:graphic>
          <a:graphicData uri="http://schemas.openxmlformats.org/drawingml/2006/table">
            <a:tbl>
              <a:tblPr firstRow="1" firstCol="1" lastCol="1" bandRow="1">
                <a:tableStyleId>{5C22544A-7EE6-4342-B048-85BDC9FD1C3A}</a:tableStyleId>
              </a:tblPr>
              <a:tblGrid>
                <a:gridCol w="1105740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166256">
                  <a:extLst>
                    <a:ext uri="{9D8B030D-6E8A-4147-A177-3AD203B41FA5}">
                      <a16:colId xmlns:a16="http://schemas.microsoft.com/office/drawing/2014/main" val="1558082108"/>
                    </a:ext>
                  </a:extLst>
                </a:gridCol>
                <a:gridCol w="1189042">
                  <a:extLst>
                    <a:ext uri="{9D8B030D-6E8A-4147-A177-3AD203B41FA5}">
                      <a16:colId xmlns:a16="http://schemas.microsoft.com/office/drawing/2014/main" val="1635940134"/>
                    </a:ext>
                  </a:extLst>
                </a:gridCol>
                <a:gridCol w="882226">
                  <a:extLst>
                    <a:ext uri="{9D8B030D-6E8A-4147-A177-3AD203B41FA5}">
                      <a16:colId xmlns:a16="http://schemas.microsoft.com/office/drawing/2014/main" val="2668520306"/>
                    </a:ext>
                  </a:extLst>
                </a:gridCol>
                <a:gridCol w="978107">
                  <a:extLst>
                    <a:ext uri="{9D8B030D-6E8A-4147-A177-3AD203B41FA5}">
                      <a16:colId xmlns:a16="http://schemas.microsoft.com/office/drawing/2014/main" val="3920062996"/>
                    </a:ext>
                  </a:extLst>
                </a:gridCol>
                <a:gridCol w="1063614">
                  <a:extLst>
                    <a:ext uri="{9D8B030D-6E8A-4147-A177-3AD203B41FA5}">
                      <a16:colId xmlns:a16="http://schemas.microsoft.com/office/drawing/2014/main" val="4144576571"/>
                    </a:ext>
                  </a:extLst>
                </a:gridCol>
                <a:gridCol w="1147862">
                  <a:extLst>
                    <a:ext uri="{9D8B030D-6E8A-4147-A177-3AD203B41FA5}">
                      <a16:colId xmlns:a16="http://schemas.microsoft.com/office/drawing/2014/main" val="1823622063"/>
                    </a:ext>
                  </a:extLst>
                </a:gridCol>
                <a:gridCol w="1147862">
                  <a:extLst>
                    <a:ext uri="{9D8B030D-6E8A-4147-A177-3AD203B41FA5}">
                      <a16:colId xmlns:a16="http://schemas.microsoft.com/office/drawing/2014/main" val="3935297032"/>
                    </a:ext>
                  </a:extLst>
                </a:gridCol>
              </a:tblGrid>
              <a:tr h="767962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Urakkamuoto</a:t>
                      </a:r>
                      <a:endParaRPr lang="fi-FI" sz="1050" b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</a:t>
                      </a:r>
                      <a:b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pitkä</a:t>
                      </a:r>
                      <a:r>
                        <a:rPr lang="en-GB" sz="1050" baseline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korkotuki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</a:t>
                      </a:r>
                      <a:b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lyhyt korkotuki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Opiskelija-asunnot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Erityis-ryhmien </a:t>
                      </a:r>
                      <a:b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</a:t>
                      </a:r>
                      <a:endParaRPr lang="fi-FI" sz="105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05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Asumis-oikeus-asunnot</a:t>
                      </a:r>
                      <a:endParaRPr lang="fi-FI" sz="105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Takauslainat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Valtion tukema tuotanto yhteensä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0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Neuvottelu</a:t>
                      </a: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fi-FI" sz="1050" b="0" i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fi-FI" sz="1050" b="0" i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fi-FI" sz="1050" b="0" i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fi-FI" sz="1050" b="0" i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fi-FI" sz="1050" b="0" i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1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fi-FI" sz="1050" b="1" i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539918"/>
                  </a:ext>
                </a:extLst>
              </a:tr>
              <a:tr h="0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Kilpailu</a:t>
                      </a: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fi-FI" sz="1050" b="0" i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fi-FI" sz="1050" b="0" i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fi-FI" sz="1050" b="0" i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fi-FI" sz="1050" b="0" i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fi-FI" sz="1050" b="0" i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1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fi-FI" sz="1050" b="1" i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90095"/>
                  </a:ext>
                </a:extLst>
              </a:tr>
              <a:tr h="0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Yhteensä</a:t>
                      </a: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1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1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fi-FI" sz="1050" b="1" i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1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fi-FI" sz="1050" b="1" i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1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fi-FI" sz="1050" b="1" i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1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fi-FI" sz="1050" b="1" i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1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fi-FI" sz="1050" b="1" i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1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92</a:t>
                      </a:r>
                      <a:endParaRPr lang="fi-FI" sz="1050" b="1" i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160637"/>
                  </a:ext>
                </a:extLst>
              </a:tr>
              <a:tr h="907614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Kilpailu-urakoiden osuus</a:t>
                      </a: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62%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47%</a:t>
                      </a:r>
                      <a:endParaRPr lang="fi-FI" sz="1050" b="0" i="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43%</a:t>
                      </a:r>
                      <a:endParaRPr lang="fi-FI" sz="1050" b="0" i="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en-GB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62%</a:t>
                      </a:r>
                      <a:endParaRPr lang="fi-FI" sz="1050" b="0" i="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en-GB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33%</a:t>
                      </a:r>
                      <a:endParaRPr lang="fi-FI" sz="1050" b="0" i="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fi-FI" sz="1050" b="0" i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050" b="1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59%</a:t>
                      </a:r>
                      <a:endParaRPr lang="fi-FI" sz="1050" b="1" i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633964"/>
                  </a:ext>
                </a:extLst>
              </a:tr>
              <a:tr h="0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Kilpailu-urakoiden osuus edv</a:t>
                      </a:r>
                      <a:endParaRPr lang="fi-FI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52%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42%</a:t>
                      </a:r>
                      <a:endParaRPr lang="fi-FI" sz="1050" b="0" i="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75%</a:t>
                      </a:r>
                      <a:endParaRPr lang="fi-FI" sz="1050" b="0" i="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62%</a:t>
                      </a:r>
                      <a:endParaRPr lang="fi-FI" sz="1050" b="0" i="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43%</a:t>
                      </a:r>
                      <a:endParaRPr lang="fi-FI" sz="1050" b="0" i="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0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100%</a:t>
                      </a:r>
                      <a:endParaRPr lang="fi-FI" sz="1050" b="0" i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50" b="1" i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53%</a:t>
                      </a:r>
                      <a:endParaRPr lang="fi-FI" sz="1050" b="1" i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558569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51520" y="4617217"/>
            <a:ext cx="700779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100">
                <a:solidFill>
                  <a:srgbClr val="253746"/>
                </a:solidFill>
                <a:cs typeface="Arial" panose="020b0604020202020204" pitchFamily="34" charset="0"/>
              </a:rPr>
              <a:t>Perustuu </a:t>
            </a:r>
            <a:r>
              <a:rPr lang="fi-FI" sz="1100" smtClean="0">
                <a:solidFill>
                  <a:srgbClr val="253746"/>
                </a:solidFill>
                <a:cs typeface="Arial" panose="020b0604020202020204" pitchFamily="34" charset="0"/>
              </a:rPr>
              <a:t>Varken tekemiin osapäätöksiin viimeisen 12 kk:n ajalta.</a:t>
            </a:r>
            <a:endParaRPr lang="fi-FI" sz="1100">
              <a:solidFill>
                <a:srgbClr val="253746"/>
              </a:solidFill>
              <a:cs typeface="Arial" panose="020b0604020202020204" pitchFamily="34" charset="0"/>
            </a:endParaRPr>
          </a:p>
        </p:txBody>
      </p:sp>
      <p:sp>
        <p:nvSpPr>
          <p:cNvPr id="6" name="Päivämäärän paikkamerkki 3">
            <a:extLst>
              <a:ext uri="{FF2B5EF4-FFF2-40B4-BE49-F238E27FC236}">
                <a16:creationId xmlns:a16="http://schemas.microsoft.com/office/drawing/2014/main" id="{C7617A63-401A-4E90-88AD-71C6EE861F17}"/>
              </a:ext>
            </a:extLst>
          </p:cNvPr>
          <p:cNvSpPr txBox="1"/>
          <p:nvPr/>
        </p:nvSpPr>
        <p:spPr bwMode="auto">
          <a:xfrm>
            <a:off x="107504" y="4914780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900" kern="1200" baseline="300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Verdana" panose="020b060403050404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–"/>
              <a:defRPr sz="16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–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FD8125E-26CF-486A-A6C9-D4FB3893560E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25.6.2026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val="1154708062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040C757-2629-4535-85EE-89412344C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802556"/>
            <a:ext cx="8186409" cy="342900"/>
          </a:xfrm>
        </p:spPr>
        <p:txBody>
          <a:bodyPr/>
          <a:lstStyle/>
          <a:p>
            <a:r>
              <a:rPr lang="fi-FI" smtClean="0">
                <a:solidFill>
                  <a:schemeClr val="tx1"/>
                </a:solidFill>
              </a:rPr>
              <a:t>Valtion tukeman asuntotuotannon </a:t>
            </a:r>
            <a:r>
              <a:rPr lang="fi-FI">
                <a:solidFill>
                  <a:schemeClr val="tx1"/>
                </a:solidFill>
              </a:rPr>
              <a:t>rakennuskustannus </a:t>
            </a:r>
            <a:br>
              <a:rPr lang="fi-FI" smtClean="0">
                <a:solidFill>
                  <a:schemeClr val="tx1"/>
                </a:solidFill>
              </a:rPr>
            </a:br>
            <a:r>
              <a:rPr lang="fi-FI" smtClean="0">
                <a:solidFill>
                  <a:schemeClr val="tx1"/>
                </a:solidFill>
              </a:rPr>
              <a:t>kilpailu- </a:t>
            </a:r>
            <a:r>
              <a:rPr lang="fi-FI">
                <a:solidFill>
                  <a:schemeClr val="tx1"/>
                </a:solidFill>
              </a:rPr>
              <a:t>ja neuvotteluhankkeissa (€/</a:t>
            </a:r>
            <a:r>
              <a:rPr lang="fi-FI" smtClean="0">
                <a:solidFill>
                  <a:schemeClr val="tx1"/>
                </a:solidFill>
              </a:rPr>
              <a:t>asm</a:t>
            </a:r>
            <a:r>
              <a:rPr lang="fi-FI" baseline="30000" smtClean="0">
                <a:solidFill>
                  <a:schemeClr val="tx1"/>
                </a:solidFill>
              </a:rPr>
              <a:t>2</a:t>
            </a:r>
            <a:r>
              <a:rPr lang="fi-FI" smtClean="0">
                <a:solidFill>
                  <a:schemeClr val="tx1"/>
                </a:solidFill>
              </a:rPr>
              <a:t>)</a:t>
            </a:r>
            <a:endParaRPr lang="fi-FI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val="1402101178"/>
              </p:ext>
            </p:extLst>
          </p:nvPr>
        </p:nvGraphicFramePr>
        <p:xfrm>
          <a:off x="1204181" y="1563638"/>
          <a:ext cx="6894518" cy="25562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5741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259425">
                  <a:extLst>
                    <a:ext uri="{9D8B030D-6E8A-4147-A177-3AD203B41FA5}">
                      <a16:colId xmlns:a16="http://schemas.microsoft.com/office/drawing/2014/main" val="1558082108"/>
                    </a:ext>
                  </a:extLst>
                </a:gridCol>
                <a:gridCol w="1279784">
                  <a:extLst>
                    <a:ext uri="{9D8B030D-6E8A-4147-A177-3AD203B41FA5}">
                      <a16:colId xmlns:a16="http://schemas.microsoft.com/office/drawing/2014/main" val="1635940134"/>
                    </a:ext>
                  </a:extLst>
                </a:gridCol>
                <a:gridCol w="1279784">
                  <a:extLst>
                    <a:ext uri="{9D8B030D-6E8A-4147-A177-3AD203B41FA5}">
                      <a16:colId xmlns:a16="http://schemas.microsoft.com/office/drawing/2014/main" val="3920062996"/>
                    </a:ext>
                  </a:extLst>
                </a:gridCol>
                <a:gridCol w="1279784">
                  <a:extLst>
                    <a:ext uri="{9D8B030D-6E8A-4147-A177-3AD203B41FA5}">
                      <a16:colId xmlns:a16="http://schemas.microsoft.com/office/drawing/2014/main" val="4144576571"/>
                    </a:ext>
                  </a:extLst>
                </a:gridCol>
              </a:tblGrid>
              <a:tr h="612068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10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Alue</a:t>
                      </a:r>
                      <a:endParaRPr lang="fi-FI" sz="1100" b="0"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Rakennus-kustannus</a:t>
                      </a: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rtl="0" fontAlgn="ctr"/>
                      <a:r>
                        <a:rPr lang="fi-FI" sz="1100" u="none" strike="noStrike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Kilpailu-hankkeet</a:t>
                      </a:r>
                      <a:endParaRPr lang="fi-FI" sz="11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rtl="0" fontAlgn="ctr"/>
                      <a:r>
                        <a:rPr lang="fi-FI" sz="1100" u="none" strike="noStrike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Neuvottelu-hankkeet</a:t>
                      </a:r>
                      <a:endParaRPr lang="fi-FI" sz="11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rtl="0" fontAlgn="ctr"/>
                      <a:r>
                        <a:rPr lang="fi-FI" sz="1100" u="none" strike="noStrike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Kilpailu-hankkeiden osuus (%)</a:t>
                      </a:r>
                      <a:endParaRPr lang="fi-FI" sz="11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612068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100" smtClean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Pääkaupunkiseutu</a:t>
                      </a:r>
                      <a:endParaRPr lang="fi-FI" sz="110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3 433</a:t>
                      </a:r>
                      <a:endParaRPr lang="fi-FI" sz="110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3 443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3 702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70%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539918"/>
                  </a:ext>
                </a:extLst>
              </a:tr>
              <a:tr h="720080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100" smtClean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Muu maa</a:t>
                      </a:r>
                      <a:endParaRPr lang="fi-FI" sz="110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3 198</a:t>
                      </a:r>
                      <a:endParaRPr lang="fi-FI" sz="110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3 232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3 314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53%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90095"/>
                  </a:ext>
                </a:extLst>
              </a:tr>
              <a:tr h="612068"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100" smtClean="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Koko maa</a:t>
                      </a:r>
                      <a:endParaRPr lang="fi-FI" sz="110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3 362</a:t>
                      </a:r>
                      <a:endParaRPr lang="fi-FI" sz="110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3 357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3 439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18A7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GB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59%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160637"/>
                  </a:ext>
                </a:extLst>
              </a:tr>
            </a:tbl>
          </a:graphicData>
        </a:graphic>
      </p:graphicFrame>
      <p:sp>
        <p:nvSpPr>
          <p:cNvPr id="7" name="Päivämäärän paikkamerkki 4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803998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25.6.2026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987824" y="4227933"/>
            <a:ext cx="3797745" cy="683424"/>
            <a:chOff x="1403648" y="3723878"/>
            <a:chExt cx="4161714" cy="734145"/>
          </a:xfrm>
        </p:grpSpPr>
        <p:pic>
          <p:nvPicPr>
            <p:cNvPr id="2" name="Picture 1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3648" y="3723878"/>
              <a:ext cx="2001474" cy="734145"/>
            </a:xfrm>
            <a:prstGeom prst="rect">
              <a:avLst/>
            </a:prstGeom>
          </p:spPr>
        </p:pic>
        <p:pic>
          <p:nvPicPr>
            <p:cNvPr id="3" name="Picture 2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3888" y="3723878"/>
              <a:ext cx="2001474" cy="734145"/>
            </a:xfrm>
            <a:prstGeom prst="rect">
              <a:avLst/>
            </a:prstGeom>
          </p:spPr>
        </p:pic>
      </p:grpSp>
      <p:sp>
        <p:nvSpPr>
          <p:cNvPr id="8" name="Rectangle 7"/>
          <p:cNvSpPr/>
          <p:nvPr/>
        </p:nvSpPr>
        <p:spPr>
          <a:xfrm>
            <a:off x="1115616" y="4015539"/>
            <a:ext cx="485237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050">
                <a:cs typeface="Arial" panose="020b0604020202020204" pitchFamily="34" charset="0"/>
              </a:rPr>
              <a:t>N</a:t>
            </a:r>
            <a:r>
              <a:rPr lang="fi-FI" sz="1050" smtClean="0">
                <a:cs typeface="Arial" panose="020b0604020202020204" pitchFamily="34" charset="0"/>
              </a:rPr>
              <a:t>ormaalit </a:t>
            </a:r>
            <a:r>
              <a:rPr lang="fi-FI" sz="1100">
                <a:cs typeface="Arial" panose="020b0604020202020204" pitchFamily="34" charset="0"/>
              </a:rPr>
              <a:t>vuokra-asunnot</a:t>
            </a:r>
            <a:r>
              <a:rPr lang="fi-FI" sz="1050">
                <a:cs typeface="Arial" panose="020b0604020202020204" pitchFamily="34" charset="0"/>
              </a:rPr>
              <a:t> ja </a:t>
            </a:r>
            <a:r>
              <a:rPr lang="fi-FI" sz="1050" smtClean="0">
                <a:cs typeface="Arial" panose="020b0604020202020204" pitchFamily="34" charset="0"/>
              </a:rPr>
              <a:t>asumisoikeusasunnot, 12 kk liukuva</a:t>
            </a:r>
            <a:endParaRPr lang="fi-FI" sz="105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val="116372096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040C757-2629-4535-85EE-89412344C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99542"/>
            <a:ext cx="8064896" cy="3429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>
                <a:solidFill>
                  <a:schemeClr val="tx1"/>
                </a:solidFill>
              </a:rPr>
              <a:t>Keskimääräinen </a:t>
            </a:r>
            <a:r>
              <a:rPr lang="en-US" smtClean="0">
                <a:solidFill>
                  <a:schemeClr val="tx1"/>
                </a:solidFill>
              </a:rPr>
              <a:t>korkotukilaina/asunto (€)</a:t>
            </a:r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7" name="Päivämäärän paikkamerkki 4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826858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25.6.2026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kstiruutu 4">
            <a:extLst>
              <a:ext uri="{FF2B5EF4-FFF2-40B4-BE49-F238E27FC236}">
                <a16:creationId xmlns:a16="http://schemas.microsoft.com/office/drawing/2014/main" id="{2AC110CD-9946-4E23-8388-8D1E4F6BC768}"/>
              </a:ext>
            </a:extLst>
          </p:cNvPr>
          <p:cNvSpPr txBox="1"/>
          <p:nvPr/>
        </p:nvSpPr>
        <p:spPr>
          <a:xfrm>
            <a:off x="875960" y="4097129"/>
            <a:ext cx="67687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100" smtClean="0"/>
              <a:t>Perustuu </a:t>
            </a:r>
            <a:r>
              <a:rPr lang="fi-FI" sz="1100"/>
              <a:t>Varken tekemiin lainapäätöksiin </a:t>
            </a:r>
            <a:r>
              <a:rPr lang="fi-FI" sz="1100" smtClean="0"/>
              <a:t>12 </a:t>
            </a:r>
            <a:r>
              <a:rPr lang="fi-FI" sz="1100"/>
              <a:t>kk:n </a:t>
            </a:r>
            <a:r>
              <a:rPr lang="fi-FI" sz="1100" smtClean="0"/>
              <a:t>ajalta.</a:t>
            </a:r>
          </a:p>
          <a:p>
            <a:r>
              <a:rPr lang="fi-FI" sz="110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*) </a:t>
            </a:r>
            <a:r>
              <a:rPr lang="fi-FI" sz="1100"/>
              <a:t>Erityisryhmien asuntojen rahoituksesta osa katetaan erityisryhmien investointiavustuksella. </a:t>
            </a:r>
          </a:p>
          <a:p>
            <a:endParaRPr lang="fi-FI" sz="1100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val="111993903"/>
              </p:ext>
            </p:extLst>
          </p:nvPr>
        </p:nvGraphicFramePr>
        <p:xfrm>
          <a:off x="942913" y="1340806"/>
          <a:ext cx="6768750" cy="2808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4026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697362">
                  <a:extLst>
                    <a:ext uri="{9D8B030D-6E8A-4147-A177-3AD203B41FA5}">
                      <a16:colId xmlns:a16="http://schemas.microsoft.com/office/drawing/2014/main" val="3737904865"/>
                    </a:ext>
                  </a:extLst>
                </a:gridCol>
                <a:gridCol w="1697362">
                  <a:extLst>
                    <a:ext uri="{9D8B030D-6E8A-4147-A177-3AD203B41FA5}">
                      <a16:colId xmlns:a16="http://schemas.microsoft.com/office/drawing/2014/main" val="1062158923"/>
                    </a:ext>
                  </a:extLst>
                </a:gridCol>
              </a:tblGrid>
              <a:tr h="493784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100" b="1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Hankemuoto</a:t>
                      </a:r>
                      <a:endParaRPr lang="fi-FI" sz="1100" b="1"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Uudistuotanto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Perusparannus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462170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100" b="1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pitkä korkotuki</a:t>
                      </a:r>
                      <a:endParaRPr lang="fi-FI" sz="1100" b="1"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185 459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110 719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992327"/>
                  </a:ext>
                </a:extLst>
              </a:tr>
              <a:tr h="463089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b="1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lyhyt korkotuki</a:t>
                      </a:r>
                      <a:endParaRPr lang="fi-FI" sz="1100" b="1"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204 234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-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906677"/>
                  </a:ext>
                </a:extLst>
              </a:tr>
              <a:tr h="463089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100" b="1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Opiskelija-asunnot</a:t>
                      </a:r>
                      <a:endParaRPr lang="fi-FI" sz="1100" b="1"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135 017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41 718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651708"/>
                  </a:ext>
                </a:extLst>
              </a:tr>
              <a:tr h="463089"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1100" b="1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Asumisoikeusasunnot</a:t>
                      </a:r>
                      <a:endParaRPr lang="fi-FI" sz="1100" b="1"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216 160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55 358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277884"/>
                  </a:ext>
                </a:extLst>
              </a:tr>
              <a:tr h="463089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vuokra-asunnot*</a:t>
                      </a:r>
                    </a:p>
                    <a:p>
                      <a:pPr algn="l"/>
                      <a:endParaRPr lang="fi-FI" sz="1100" b="0"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152 176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AEBA5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28 674</a:t>
                      </a: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D18A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405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val="279188804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6.02.14"/>
  <p:tag name="AS_TITLE" val="Aspose.Slides for .NET 4.6.2"/>
  <p:tag name="AS_VERSION" val="26.2"/>
</p:tagLst>
</file>

<file path=ppt/theme/theme1.xml><?xml version="1.0" encoding="utf-8"?>
<a:theme xmlns:r="http://schemas.openxmlformats.org/officeDocument/2006/relationships" xmlns:a="http://schemas.openxmlformats.org/drawingml/2006/main" name="ARApp-esitysmalli">
  <a:themeElements>
    <a:clrScheme name="ARA">
      <a:dk1>
        <a:srgbClr val="000000"/>
      </a:dk1>
      <a:lt1>
        <a:sysClr val="window" lastClr="FFFFFF"/>
      </a:lt1>
      <a:dk2>
        <a:srgbClr val="686767"/>
      </a:dk2>
      <a:lt2>
        <a:srgbClr val="E7E6E6"/>
      </a:lt2>
      <a:accent1>
        <a:srgbClr val="94C43A"/>
      </a:accent1>
      <a:accent2>
        <a:srgbClr val="36A7E9"/>
      </a:accent2>
      <a:accent3>
        <a:srgbClr val="D89523"/>
      </a:accent3>
      <a:accent4>
        <a:srgbClr val="E6DEB2"/>
      </a:accent4>
      <a:accent5>
        <a:srgbClr val="C5E094"/>
      </a:accent5>
      <a:accent6>
        <a:srgbClr val="83CAF1"/>
      </a:accent6>
      <a:hlink>
        <a:srgbClr val="0070C0"/>
      </a:hlink>
      <a:folHlink>
        <a:srgbClr val="D89523"/>
      </a:folHlink>
    </a:clrScheme>
    <a:fontScheme name="Office-teema">
      <a:majorFont>
        <a:latin typeface="Arial"/>
        <a:ea typeface="ヒラギノ角ゴ Pro W3"/>
        <a:cs typeface="Arial"/>
      </a:majorFont>
      <a:minorFont>
        <a:latin typeface="Arial"/>
        <a:ea typeface="ヒラギノ角ゴ Pro W3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RA_uusi_esityspohja.potx" id="{A3F978AE-DE58-455A-8099-9200DE21271F}" vid="{7BDB61F7-58E3-4F28-A552-8D7B05D82389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 panose="020f0502020204030204"/>
        <a:ea typeface="Calibri" panose="020f0502020204030204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 panose="020f0502020204030204"/>
        <a:ea typeface="Calibri" panose="020f0502020204030204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 panose="020f0502020204030204"/>
        <a:ea typeface="Calibri" panose="020f0502020204030204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 panose="020f0502020204030204"/>
        <a:ea typeface="Calibri" panose="020f0502020204030204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E89FF08C6FE534D8CA0B45BA5231B4B" ma:contentTypeVersion="4" ma:contentTypeDescription="Luo uusi asiakirja." ma:contentTypeScope="" ma:versionID="8a76f953ac2225652ba380102b9fcd12">
  <xsd:schema xmlns:xsd="http://www.w3.org/2001/XMLSchema" xmlns:xs="http://www.w3.org/2001/XMLSchema" xmlns:p="http://schemas.microsoft.com/office/2006/metadata/properties" xmlns:ns2="84832a1d-ccbd-497d-a6bb-cbb248bc4350" xmlns:ns3="c42a97b5-f3b5-458c-a2fc-dc867765c088" targetNamespace="http://schemas.microsoft.com/office/2006/metadata/properties" ma:root="true" ma:fieldsID="77266d5722488604bbdbb3cad2b50371" ns2:_="" ns3:_="">
    <xsd:import namespace="84832a1d-ccbd-497d-a6bb-cbb248bc4350"/>
    <xsd:import namespace="c42a97b5-f3b5-458c-a2fc-dc867765c0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32a1d-ccbd-497d-a6bb-cbb248bc4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a97b5-f3b5-458c-a2fc-dc867765c0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9AF9A58-B36B-4B51-9116-4B46BDA4B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832a1d-ccbd-497d-a6bb-cbb248bc4350"/>
    <ds:schemaRef ds:uri="c42a97b5-f3b5-458c-a2fc-dc867765c0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8DE8D2-05F6-4240-98C2-771AE7F764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C867B8-4B4C-4341-8850-ADBF5D4A910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ARA_uusi_esityspohja</Template>
  <Company>Ympäristöhallinto</Company>
  <PresentationFormat>On-screen Show (16:9)</PresentationFormat>
  <Paragraphs>61</Paragraphs>
  <Slides>10</Slides>
  <Notes>9</Notes>
  <TotalTime>8020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baseType="lpstr" size="17">
      <vt:lpstr>Arial</vt:lpstr>
      <vt:lpstr>ヒラギノ角ゴ Pro W3</vt:lpstr>
      <vt:lpstr>Verdana</vt:lpstr>
      <vt:lpstr>Wingdings</vt:lpstr>
      <vt:lpstr>Calibri Light</vt:lpstr>
      <vt:lpstr>Calibri</vt:lpstr>
      <vt:lpstr>ARApp-esitysmalli</vt:lpstr>
      <vt:lpstr>Korkotukivaltuuden käyttö</vt:lpstr>
      <vt:lpstr>Korkotukivaltuuden käyttö (M€)</vt:lpstr>
      <vt:lpstr>Korkotukivaltuuden käyttö (M€)</vt:lpstr>
      <vt:lpstr>Takauslainavaltuuden käyttö (M€)</vt:lpstr>
      <vt:lpstr>Korkotukivaltuuden käyttö eri päätösvaiheissa (M€)</vt:lpstr>
      <vt:lpstr>Korkotukipäätökset, 12 kk liukuva summa (M€)</vt:lpstr>
      <vt:lpstr>Kilpailu-urakoiden määrä ja osuus valtion tukemassa uudistuotannossa (12 kk)</vt:lpstr>
      <vt:lpstr>Valtion tukeman asuntotuotannon rakennuskustannus kilpailu- ja neuvotteluhankkeissa (€/asm2)</vt:lpstr>
      <vt:lpstr>Keskimääräinen korkotukilaina/asunto (€)</vt:lpstr>
      <vt:lpstr>Erityisryhmien investointiavustus (M€)- käyttäjäryhmät ja päätösvaiheet </vt:lpstr>
    </vt:vector>
  </TitlesOfParts>
  <LinksUpToDate>0</LinksUpToDate>
  <SharedDoc>0</SharedDoc>
  <HyperlinksChanged>0</HyperlinksChanged>
  <Application>Aspose.Slides for .NET</Application>
  <AppVersion>26.0200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PowerPoint-esitys</dc:title>
  <dc:creator>Mäenpää Susanna</dc:creator>
  <cp:lastModifiedBy>Ronkainen Johanna SA</cp:lastModifiedBy>
  <cp:revision>848</cp:revision>
  <dcterms:created xsi:type="dcterms:W3CDTF">2019-11-14T12:50:36Z</dcterms:created>
  <dcterms:modified xsi:type="dcterms:W3CDTF">2026-06-25T02:43:45Z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0x010100FE89FF08C6FE534D8CA0B45BA5231B4B</vt:lpwstr>
  </property>
</Properties>
</file>