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drawings/drawing1.xml" ContentType="application/vnd.openxmlformats-officedocument.drawingml.chartshap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648" r:id="rId4"/>
    <p:sldMasterId id="2147483737" r:id="rId5"/>
  </p:sldMasterIdLst>
  <p:notesMasterIdLst>
    <p:notesMasterId r:id="rId6"/>
  </p:notesMasterIdLst>
  <p:handoutMasterIdLst>
    <p:handoutMasterId r:id="rId7"/>
  </p:handoutMasterIdLst>
  <p:sldIdLst>
    <p:sldId id="280" r:id="rId8"/>
    <p:sldId id="294" r:id="rId9"/>
    <p:sldId id="306" r:id="rId10"/>
    <p:sldId id="271" r:id="rId11"/>
    <p:sldId id="295" r:id="rId12"/>
    <p:sldId id="300" r:id="rId13"/>
    <p:sldId id="291" r:id="rId14"/>
    <p:sldId id="292" r:id="rId15"/>
    <p:sldId id="305" r:id="rId16"/>
    <p:sldId id="303" r:id="rId17"/>
  </p:sldIdLst>
  <p:sldSz cx="9144000" cy="5143500" type="screen16x9"/>
  <p:notesSz cx="6858000" cy="9144000"/>
  <p:custDataLst>
    <p:tags r:id="rId18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7" autoAdjust="0"/>
    <p:restoredTop sz="76569" autoAdjust="0"/>
  </p:normalViewPr>
  <p:slideViewPr>
    <p:cSldViewPr>
      <p:cViewPr varScale="1">
        <p:scale>
          <a:sx n="96" d="100"/>
          <a:sy n="96" d="100"/>
        </p:scale>
        <p:origin x="68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tags" Target="tags/tag1.xml" /><Relationship Id="rId19" Type="http://schemas.openxmlformats.org/officeDocument/2006/relationships/presProps" Target="presProps.xml" /><Relationship Id="rId2" Type="http://schemas.openxmlformats.org/officeDocument/2006/relationships/customXml" Target="../customXml/item2.xml" /><Relationship Id="rId20" Type="http://schemas.openxmlformats.org/officeDocument/2006/relationships/viewProps" Target="viewProps.xml" /><Relationship Id="rId21" Type="http://schemas.openxmlformats.org/officeDocument/2006/relationships/theme" Target="theme/theme1.xml" /><Relationship Id="rId22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openxmlformats.org/officeDocument/2006/relationships/chartUserShapes" Target="../drawings/drawing1.xml" /><Relationship Id="rId3" Type="http://schemas.microsoft.com/office/2011/relationships/chartColorStyle" Target="colors2.xml" /><Relationship Id="rId4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4D-418B-8C56-F2F0F156D4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4D-418B-8C56-F2F0F156D4B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4D-418B-8C56-F2F0F156D4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1286180783"/>
        <c:axId val="1286181199"/>
      </c:barChart>
      <c:catAx>
        <c:axId val="1286180783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286181199"/>
        <c:crosses val="autoZero"/>
        <c:auto val="0"/>
        <c:lblAlgn val="ctr"/>
        <c:lblOffset/>
        <c:noMultiLvlLbl val="0"/>
      </c:catAx>
      <c:valAx>
        <c:axId val="1286181199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286180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Valtuus (M€)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/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sz="900" b="0" i="0" u="none" strike="noStrike" kern="1200" baseline="0" smtId="4294967295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Sheet1!$B$2</c:f>
              <c:numCache>
                <c:formatCode>#,##0</c:formatCode>
                <c:ptCount val="1"/>
                <c:pt idx="0">
                  <c:v>1171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31-4ACE-8562-50D1B41862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Käytetty valtuus (M€)</c:v>
                </c:pt>
              </c:strCache>
            </c:strRef>
          </c:tx>
          <c:spPr>
            <a:solidFill>
              <a:srgbClr val="253746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/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sz="900" b="0" i="0" u="none" strike="noStrike" kern="1200" baseline="0" smtId="4294967295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Sheet1!$C$2</c:f>
              <c:numCache>
                <c:formatCode>#,##0</c:formatCode>
                <c:ptCount val="1"/>
                <c:pt idx="0">
                  <c:v>503.669111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31-4ACE-8562-50D1B418623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Käytetty 12 kk (M€)</c:v>
                </c:pt>
              </c:strCache>
            </c:strRef>
          </c:tx>
          <c:spPr>
            <a:solidFill>
              <a:srgbClr val="C2E189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/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sz="900" b="0" i="0" u="none" strike="noStrike" kern="1200" baseline="0" smtId="4294967295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Sheet1!$D$2</c:f>
              <c:numCache>
                <c:formatCode>#,##0</c:formatCode>
                <c:ptCount val="1"/>
                <c:pt idx="0">
                  <c:v>1648.575937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31-4ACE-8562-50D1B418623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Hankkeita vireillä (M€)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sz="900" b="0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Sheet1!$E$2</c:f>
              <c:numCache>
                <c:formatCode>#,##0</c:formatCode>
                <c:ptCount val="1"/>
                <c:pt idx="0">
                  <c:v>1467.964776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31-4ACE-8562-50D1B4186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828422063"/>
        <c:axId val="828413327"/>
      </c:barChart>
      <c:catAx>
        <c:axId val="828422063"/>
        <c:scaling>
          <c:orientation/>
        </c:scaling>
        <c:delete val="1"/>
        <c:axPos val="b"/>
        <c:numFmt formatCode="General" sourceLinked="1"/>
        <c:majorTickMark val="none"/>
        <c:minorTickMark val="none"/>
        <c:crossAx val="828413327"/>
        <c:auto val="0"/>
        <c:lblAlgn val="ctr"/>
        <c:lblOffset/>
        <c:noMultiLvlLbl val="0"/>
      </c:catAx>
      <c:valAx>
        <c:axId val="828413327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9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9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8284220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smtId="4294967295"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endParaRPr>
    </a:p>
  </c:txPr>
  <c:externalData r:id="rId1">
    <c:autoUpdate val="0"/>
  </c:externalData>
  <c:userShapes r:id="rId2"/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sz="900" b="0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Vuokra-asunnot, lyhyt korkotuki</c:v>
                </c:pt>
                <c:pt idx="2">
                  <c:v>Opiskelija-asunnot</c:v>
                </c:pt>
                <c:pt idx="3">
                  <c:v>Erityisryhmien vuokra-asunnot</c:v>
                </c:pt>
                <c:pt idx="4">
                  <c:v>Asumisoikeusasunnot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540.538669</c:v>
                </c:pt>
                <c:pt idx="1">
                  <c:v>72.999498</c:v>
                </c:pt>
                <c:pt idx="2">
                  <c:v>159.83423</c:v>
                </c:pt>
                <c:pt idx="3">
                  <c:v>66.904089</c:v>
                </c:pt>
                <c:pt idx="4">
                  <c:v>93.357787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48-4C62-8941-0364F2649A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sz="900" b="0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Vuokra-asunnot, lyhyt korkotuki</c:v>
                </c:pt>
                <c:pt idx="2">
                  <c:v>Opiskelija-asunnot</c:v>
                </c:pt>
                <c:pt idx="3">
                  <c:v>Erityisryhmien vuokra-asunnot</c:v>
                </c:pt>
                <c:pt idx="4">
                  <c:v>Asumisoikeusasunnot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295.911141</c:v>
                </c:pt>
                <c:pt idx="1">
                  <c:v>65.672039</c:v>
                </c:pt>
                <c:pt idx="2">
                  <c:v>85.395507</c:v>
                </c:pt>
                <c:pt idx="3">
                  <c:v>52.634381</c:v>
                </c:pt>
                <c:pt idx="4">
                  <c:v>34.717435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48-4C62-8941-0364F2649A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Lainapäätös</c:v>
                </c:pt>
              </c:strCache>
            </c:strRef>
          </c:tx>
          <c:spPr>
            <a:solidFill>
              <a:srgbClr val="C66E4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sz="900" b="0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Vuokra-asunnot, lyhyt korkotuki</c:v>
                </c:pt>
                <c:pt idx="2">
                  <c:v>Opiskelija-asunnot</c:v>
                </c:pt>
                <c:pt idx="3">
                  <c:v>Erityisryhmien vuokra-asunnot</c:v>
                </c:pt>
                <c:pt idx="4">
                  <c:v>Asumisoikeusasunnot</c:v>
                </c:pt>
              </c:strCache>
            </c:strRef>
          </c:cat>
          <c:val>
            <c:numRef>
              <c:f>Sheet1!$D$2:$D$6</c:f>
              <c:numCache>
                <c:formatCode>#,##0</c:formatCode>
                <c:ptCount val="5"/>
                <c:pt idx="0">
                  <c:v>312.890654</c:v>
                </c:pt>
                <c:pt idx="1">
                  <c:v>41.803173</c:v>
                </c:pt>
                <c:pt idx="2">
                  <c:v>44.944275</c:v>
                </c:pt>
                <c:pt idx="3">
                  <c:v>68.296747</c:v>
                </c:pt>
                <c:pt idx="4">
                  <c:v>35.734262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48-4C62-8941-0364F2649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988084912"/>
        <c:axId val="988085744"/>
      </c:barChart>
      <c:catAx>
        <c:axId val="9880849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88085744"/>
        <c:crosses val="autoZero"/>
        <c:auto val="0"/>
        <c:lblAlgn val="ctr"/>
        <c:lblOffset/>
        <c:noMultiLvlLbl val="0"/>
      </c:catAx>
      <c:valAx>
        <c:axId val="988085744"/>
        <c:scaling>
          <c:orientation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9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9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88084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defRPr>
          </a:pPr>
          <a:endParaRPr sz="1197" b="0" i="0" u="none" strike="noStrike" kern="1200" baseline="0" smtId="4294967295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smtId="4294967295"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endParaRPr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4381202906370163"/>
          <c:y val="0.041277918964624405"/>
          <c:w val="0.9281584620475769"/>
          <c:h val="0.57403522729873657"/>
        </c:manualLayout>
      </c:layout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Varauspäätös</c:v>
                </c:pt>
              </c:strCache>
            </c:strRef>
          </c:tx>
          <c:spPr>
            <a:ln w="12700" cap="rnd">
              <a:solidFill>
                <a:srgbClr val="2C5234"/>
              </a:solidFill>
              <a:round/>
            </a:ln>
            <a:effectLst/>
          </c:spPr>
          <c:marker>
            <c:symbol val="squar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strRef>
              <c:f>Sheet1!$A$2:$A$38</c:f>
              <c:strCache>
                <c:ptCount val="37"/>
                <c:pt idx="0">
                  <c:v>touko 2023</c:v>
                </c:pt>
                <c:pt idx="1">
                  <c:v>kesä 2023</c:v>
                </c:pt>
                <c:pt idx="2">
                  <c:v>heinä 2023</c:v>
                </c:pt>
                <c:pt idx="3">
                  <c:v>elo 2023</c:v>
                </c:pt>
                <c:pt idx="4">
                  <c:v>syys 2023</c:v>
                </c:pt>
                <c:pt idx="5">
                  <c:v>loka 2023</c:v>
                </c:pt>
                <c:pt idx="6">
                  <c:v>marras 2023</c:v>
                </c:pt>
                <c:pt idx="7">
                  <c:v>joulu 2023</c:v>
                </c:pt>
                <c:pt idx="8">
                  <c:v>tammi 2024</c:v>
                </c:pt>
                <c:pt idx="9">
                  <c:v>helmi 2024</c:v>
                </c:pt>
                <c:pt idx="10">
                  <c:v>maalis 2024</c:v>
                </c:pt>
                <c:pt idx="11">
                  <c:v>huhti 2024</c:v>
                </c:pt>
                <c:pt idx="12">
                  <c:v>touko 2024</c:v>
                </c:pt>
                <c:pt idx="13">
                  <c:v>kesä 2024</c:v>
                </c:pt>
                <c:pt idx="14">
                  <c:v>heinä 2024</c:v>
                </c:pt>
                <c:pt idx="15">
                  <c:v>elo 2024</c:v>
                </c:pt>
                <c:pt idx="16">
                  <c:v>syys 2024</c:v>
                </c:pt>
                <c:pt idx="17">
                  <c:v>loka 2024</c:v>
                </c:pt>
                <c:pt idx="18">
                  <c:v>marras 2024</c:v>
                </c:pt>
                <c:pt idx="19">
                  <c:v>joulu 2024</c:v>
                </c:pt>
                <c:pt idx="20">
                  <c:v>tammi 2025</c:v>
                </c:pt>
                <c:pt idx="21">
                  <c:v>helmi 2025</c:v>
                </c:pt>
                <c:pt idx="22">
                  <c:v>maalis 2025</c:v>
                </c:pt>
                <c:pt idx="23">
                  <c:v>huhti 2025</c:v>
                </c:pt>
                <c:pt idx="24">
                  <c:v>touko 2025</c:v>
                </c:pt>
                <c:pt idx="25">
                  <c:v>kesä 2025</c:v>
                </c:pt>
                <c:pt idx="26">
                  <c:v>heinä 2025</c:v>
                </c:pt>
                <c:pt idx="27">
                  <c:v>elo 2025</c:v>
                </c:pt>
                <c:pt idx="28">
                  <c:v>syys 2025</c:v>
                </c:pt>
                <c:pt idx="29">
                  <c:v>loka 2025</c:v>
                </c:pt>
                <c:pt idx="30">
                  <c:v>marras 2025</c:v>
                </c:pt>
                <c:pt idx="31">
                  <c:v>joulu 2025</c:v>
                </c:pt>
                <c:pt idx="32">
                  <c:v>tammi 2026</c:v>
                </c:pt>
                <c:pt idx="33">
                  <c:v>helmi 2026</c:v>
                </c:pt>
                <c:pt idx="34">
                  <c:v>maalis 2026</c:v>
                </c:pt>
                <c:pt idx="35">
                  <c:v>huhti 2026</c:v>
                </c:pt>
                <c:pt idx="36">
                  <c:v>touko 2026</c:v>
                </c:pt>
              </c:strCache>
            </c:strRef>
          </c:cat>
          <c:val>
            <c:numRef>
              <c:f>Sheet1!$B$2:$B$38</c:f>
              <c:numCache>
                <c:formatCode>#,##0</c:formatCode>
                <c:ptCount val="37"/>
                <c:pt idx="0">
                  <c:v>1772.203402</c:v>
                </c:pt>
                <c:pt idx="1">
                  <c:v>1637.368928</c:v>
                </c:pt>
                <c:pt idx="2">
                  <c:v>1652.995248</c:v>
                </c:pt>
                <c:pt idx="3">
                  <c:v>1662.582669</c:v>
                </c:pt>
                <c:pt idx="4">
                  <c:v>1600.404576</c:v>
                </c:pt>
                <c:pt idx="5">
                  <c:v>1709.367242</c:v>
                </c:pt>
                <c:pt idx="6">
                  <c:v>1974.022042</c:v>
                </c:pt>
                <c:pt idx="7">
                  <c:v>1974.353797</c:v>
                </c:pt>
                <c:pt idx="8">
                  <c:v>1989.120401</c:v>
                </c:pt>
                <c:pt idx="9">
                  <c:v>1909.531812</c:v>
                </c:pt>
                <c:pt idx="10">
                  <c:v>2174.608928</c:v>
                </c:pt>
                <c:pt idx="11">
                  <c:v>2438.506714</c:v>
                </c:pt>
                <c:pt idx="12">
                  <c:v>2572.27191</c:v>
                </c:pt>
                <c:pt idx="13">
                  <c:v>2596.772285</c:v>
                </c:pt>
                <c:pt idx="14">
                  <c:v>2677.487134</c:v>
                </c:pt>
                <c:pt idx="15">
                  <c:v>2678.538674</c:v>
                </c:pt>
                <c:pt idx="16">
                  <c:v>2852.222837</c:v>
                </c:pt>
                <c:pt idx="17">
                  <c:v>2741.204304</c:v>
                </c:pt>
                <c:pt idx="18">
                  <c:v>2530.363331</c:v>
                </c:pt>
                <c:pt idx="19">
                  <c:v>2408.215922</c:v>
                </c:pt>
                <c:pt idx="20">
                  <c:v>2459.770724</c:v>
                </c:pt>
                <c:pt idx="21">
                  <c:v>2449.430762</c:v>
                </c:pt>
                <c:pt idx="22">
                  <c:v>2140.477384</c:v>
                </c:pt>
                <c:pt idx="23">
                  <c:v>1792.709831</c:v>
                </c:pt>
                <c:pt idx="24">
                  <c:v>1741.889944</c:v>
                </c:pt>
                <c:pt idx="25">
                  <c:v>1587.52978</c:v>
                </c:pt>
                <c:pt idx="26">
                  <c:v>1622.911844</c:v>
                </c:pt>
                <c:pt idx="27">
                  <c:v>1552.083002</c:v>
                </c:pt>
                <c:pt idx="28">
                  <c:v>1415.66661</c:v>
                </c:pt>
                <c:pt idx="29">
                  <c:v>1381.269175</c:v>
                </c:pt>
                <c:pt idx="30">
                  <c:v>1383.125548</c:v>
                </c:pt>
                <c:pt idx="31">
                  <c:v>1303.123185</c:v>
                </c:pt>
                <c:pt idx="32">
                  <c:v>1240.449147</c:v>
                </c:pt>
                <c:pt idx="33">
                  <c:v>1240.980296</c:v>
                </c:pt>
                <c:pt idx="34">
                  <c:v>1270.772277</c:v>
                </c:pt>
                <c:pt idx="35">
                  <c:v>1512.699678</c:v>
                </c:pt>
                <c:pt idx="36">
                  <c:v>1228.293722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5A-472D-B49A-BD1A8C2017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Osapäätös</c:v>
                </c:pt>
              </c:strCache>
            </c:strRef>
          </c:tx>
          <c:spPr>
            <a:ln w="12700" cap="rnd">
              <a:solidFill>
                <a:srgbClr val="8F993E"/>
              </a:solidFill>
              <a:round/>
            </a:ln>
            <a:effectLst/>
          </c:spPr>
          <c:marker>
            <c:symbol val="diamond"/>
            <c:spPr>
              <a:solidFill>
                <a:srgbClr val="8F993E"/>
              </a:solidFill>
              <a:ln w="9525">
                <a:solidFill>
                  <a:srgbClr val="8F993E"/>
                </a:solidFill>
              </a:ln>
              <a:effectLst/>
            </c:spPr>
          </c:marker>
          <c:cat>
            <c:strRef>
              <c:f>Sheet1!$A$2:$A$38</c:f>
              <c:strCache>
                <c:ptCount val="37"/>
                <c:pt idx="0">
                  <c:v>touko 2023</c:v>
                </c:pt>
                <c:pt idx="1">
                  <c:v>kesä 2023</c:v>
                </c:pt>
                <c:pt idx="2">
                  <c:v>heinä 2023</c:v>
                </c:pt>
                <c:pt idx="3">
                  <c:v>elo 2023</c:v>
                </c:pt>
                <c:pt idx="4">
                  <c:v>syys 2023</c:v>
                </c:pt>
                <c:pt idx="5">
                  <c:v>loka 2023</c:v>
                </c:pt>
                <c:pt idx="6">
                  <c:v>marras 2023</c:v>
                </c:pt>
                <c:pt idx="7">
                  <c:v>joulu 2023</c:v>
                </c:pt>
                <c:pt idx="8">
                  <c:v>tammi 2024</c:v>
                </c:pt>
                <c:pt idx="9">
                  <c:v>helmi 2024</c:v>
                </c:pt>
                <c:pt idx="10">
                  <c:v>maalis 2024</c:v>
                </c:pt>
                <c:pt idx="11">
                  <c:v>huhti 2024</c:v>
                </c:pt>
                <c:pt idx="12">
                  <c:v>touko 2024</c:v>
                </c:pt>
                <c:pt idx="13">
                  <c:v>kesä 2024</c:v>
                </c:pt>
                <c:pt idx="14">
                  <c:v>heinä 2024</c:v>
                </c:pt>
                <c:pt idx="15">
                  <c:v>elo 2024</c:v>
                </c:pt>
                <c:pt idx="16">
                  <c:v>syys 2024</c:v>
                </c:pt>
                <c:pt idx="17">
                  <c:v>loka 2024</c:v>
                </c:pt>
                <c:pt idx="18">
                  <c:v>marras 2024</c:v>
                </c:pt>
                <c:pt idx="19">
                  <c:v>joulu 2024</c:v>
                </c:pt>
                <c:pt idx="20">
                  <c:v>tammi 2025</c:v>
                </c:pt>
                <c:pt idx="21">
                  <c:v>helmi 2025</c:v>
                </c:pt>
                <c:pt idx="22">
                  <c:v>maalis 2025</c:v>
                </c:pt>
                <c:pt idx="23">
                  <c:v>huhti 2025</c:v>
                </c:pt>
                <c:pt idx="24">
                  <c:v>touko 2025</c:v>
                </c:pt>
                <c:pt idx="25">
                  <c:v>kesä 2025</c:v>
                </c:pt>
                <c:pt idx="26">
                  <c:v>heinä 2025</c:v>
                </c:pt>
                <c:pt idx="27">
                  <c:v>elo 2025</c:v>
                </c:pt>
                <c:pt idx="28">
                  <c:v>syys 2025</c:v>
                </c:pt>
                <c:pt idx="29">
                  <c:v>loka 2025</c:v>
                </c:pt>
                <c:pt idx="30">
                  <c:v>marras 2025</c:v>
                </c:pt>
                <c:pt idx="31">
                  <c:v>joulu 2025</c:v>
                </c:pt>
                <c:pt idx="32">
                  <c:v>tammi 2026</c:v>
                </c:pt>
                <c:pt idx="33">
                  <c:v>helmi 2026</c:v>
                </c:pt>
                <c:pt idx="34">
                  <c:v>maalis 2026</c:v>
                </c:pt>
                <c:pt idx="35">
                  <c:v>huhti 2026</c:v>
                </c:pt>
                <c:pt idx="36">
                  <c:v>touko 2026</c:v>
                </c:pt>
              </c:strCache>
            </c:strRef>
          </c:cat>
          <c:val>
            <c:numRef>
              <c:f>Sheet1!$C$2:$C$38</c:f>
              <c:numCache>
                <c:formatCode>#,##0</c:formatCode>
                <c:ptCount val="37"/>
                <c:pt idx="0">
                  <c:v>1182.921921</c:v>
                </c:pt>
                <c:pt idx="1">
                  <c:v>1425.949761</c:v>
                </c:pt>
                <c:pt idx="2">
                  <c:v>1465.769398</c:v>
                </c:pt>
                <c:pt idx="3">
                  <c:v>1480.091442</c:v>
                </c:pt>
                <c:pt idx="4">
                  <c:v>1582.585496</c:v>
                </c:pt>
                <c:pt idx="5">
                  <c:v>1639.529674</c:v>
                </c:pt>
                <c:pt idx="6">
                  <c:v>1780.520497</c:v>
                </c:pt>
                <c:pt idx="7">
                  <c:v>1871.218695</c:v>
                </c:pt>
                <c:pt idx="8">
                  <c:v>1922.851435</c:v>
                </c:pt>
                <c:pt idx="9">
                  <c:v>1953.307455</c:v>
                </c:pt>
                <c:pt idx="10">
                  <c:v>1995.889624</c:v>
                </c:pt>
                <c:pt idx="11">
                  <c:v>2141.304814</c:v>
                </c:pt>
                <c:pt idx="12">
                  <c:v>2224.463725</c:v>
                </c:pt>
                <c:pt idx="13">
                  <c:v>2134.588338</c:v>
                </c:pt>
                <c:pt idx="14">
                  <c:v>2129.9705</c:v>
                </c:pt>
                <c:pt idx="15">
                  <c:v>2177.741801</c:v>
                </c:pt>
                <c:pt idx="16">
                  <c:v>2166.743355</c:v>
                </c:pt>
                <c:pt idx="17">
                  <c:v>2322.158175</c:v>
                </c:pt>
                <c:pt idx="18">
                  <c:v>2374.466763</c:v>
                </c:pt>
                <c:pt idx="19">
                  <c:v>2201.652009</c:v>
                </c:pt>
                <c:pt idx="20">
                  <c:v>2161.958554</c:v>
                </c:pt>
                <c:pt idx="21">
                  <c:v>2197.606407</c:v>
                </c:pt>
                <c:pt idx="22">
                  <c:v>2155.37447</c:v>
                </c:pt>
                <c:pt idx="23">
                  <c:v>2100.991545</c:v>
                </c:pt>
                <c:pt idx="24">
                  <c:v>2012.04348</c:v>
                </c:pt>
                <c:pt idx="25">
                  <c:v>1907.87817</c:v>
                </c:pt>
                <c:pt idx="26">
                  <c:v>1897.379719</c:v>
                </c:pt>
                <c:pt idx="27">
                  <c:v>1920.462063</c:v>
                </c:pt>
                <c:pt idx="28">
                  <c:v>1891.001841</c:v>
                </c:pt>
                <c:pt idx="29">
                  <c:v>1705.579485</c:v>
                </c:pt>
                <c:pt idx="30">
                  <c:v>1651.990584</c:v>
                </c:pt>
                <c:pt idx="31">
                  <c:v>1610.687458</c:v>
                </c:pt>
                <c:pt idx="32">
                  <c:v>1643.436036</c:v>
                </c:pt>
                <c:pt idx="33">
                  <c:v>1527.709959</c:v>
                </c:pt>
                <c:pt idx="34">
                  <c:v>1591.513942</c:v>
                </c:pt>
                <c:pt idx="35">
                  <c:v>1506.687531</c:v>
                </c:pt>
                <c:pt idx="36">
                  <c:v>1316.747443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5A-472D-B49A-BD1A8C2017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Lainapäätös</c:v>
                </c:pt>
              </c:strCache>
            </c:strRef>
          </c:tx>
          <c:spPr>
            <a:ln w="12700" cap="rnd">
              <a:solidFill>
                <a:srgbClr val="C66E4E"/>
              </a:solidFill>
              <a:round/>
            </a:ln>
            <a:effectLst/>
          </c:spPr>
          <c:marker>
            <c:symbol val="circle"/>
            <c:spPr>
              <a:solidFill>
                <a:srgbClr val="C66E4E"/>
              </a:solidFill>
              <a:ln w="9525">
                <a:solidFill>
                  <a:srgbClr val="C66E4E"/>
                </a:solidFill>
              </a:ln>
              <a:effectLst/>
            </c:spPr>
          </c:marker>
          <c:cat>
            <c:strRef>
              <c:f>Sheet1!$A$2:$A$38</c:f>
              <c:strCache>
                <c:ptCount val="37"/>
                <c:pt idx="0">
                  <c:v>touko 2023</c:v>
                </c:pt>
                <c:pt idx="1">
                  <c:v>kesä 2023</c:v>
                </c:pt>
                <c:pt idx="2">
                  <c:v>heinä 2023</c:v>
                </c:pt>
                <c:pt idx="3">
                  <c:v>elo 2023</c:v>
                </c:pt>
                <c:pt idx="4">
                  <c:v>syys 2023</c:v>
                </c:pt>
                <c:pt idx="5">
                  <c:v>loka 2023</c:v>
                </c:pt>
                <c:pt idx="6">
                  <c:v>marras 2023</c:v>
                </c:pt>
                <c:pt idx="7">
                  <c:v>joulu 2023</c:v>
                </c:pt>
                <c:pt idx="8">
                  <c:v>tammi 2024</c:v>
                </c:pt>
                <c:pt idx="9">
                  <c:v>helmi 2024</c:v>
                </c:pt>
                <c:pt idx="10">
                  <c:v>maalis 2024</c:v>
                </c:pt>
                <c:pt idx="11">
                  <c:v>huhti 2024</c:v>
                </c:pt>
                <c:pt idx="12">
                  <c:v>touko 2024</c:v>
                </c:pt>
                <c:pt idx="13">
                  <c:v>kesä 2024</c:v>
                </c:pt>
                <c:pt idx="14">
                  <c:v>heinä 2024</c:v>
                </c:pt>
                <c:pt idx="15">
                  <c:v>elo 2024</c:v>
                </c:pt>
                <c:pt idx="16">
                  <c:v>syys 2024</c:v>
                </c:pt>
                <c:pt idx="17">
                  <c:v>loka 2024</c:v>
                </c:pt>
                <c:pt idx="18">
                  <c:v>marras 2024</c:v>
                </c:pt>
                <c:pt idx="19">
                  <c:v>joulu 2024</c:v>
                </c:pt>
                <c:pt idx="20">
                  <c:v>tammi 2025</c:v>
                </c:pt>
                <c:pt idx="21">
                  <c:v>helmi 2025</c:v>
                </c:pt>
                <c:pt idx="22">
                  <c:v>maalis 2025</c:v>
                </c:pt>
                <c:pt idx="23">
                  <c:v>huhti 2025</c:v>
                </c:pt>
                <c:pt idx="24">
                  <c:v>touko 2025</c:v>
                </c:pt>
                <c:pt idx="25">
                  <c:v>kesä 2025</c:v>
                </c:pt>
                <c:pt idx="26">
                  <c:v>heinä 2025</c:v>
                </c:pt>
                <c:pt idx="27">
                  <c:v>elo 2025</c:v>
                </c:pt>
                <c:pt idx="28">
                  <c:v>syys 2025</c:v>
                </c:pt>
                <c:pt idx="29">
                  <c:v>loka 2025</c:v>
                </c:pt>
                <c:pt idx="30">
                  <c:v>marras 2025</c:v>
                </c:pt>
                <c:pt idx="31">
                  <c:v>joulu 2025</c:v>
                </c:pt>
                <c:pt idx="32">
                  <c:v>tammi 2026</c:v>
                </c:pt>
                <c:pt idx="33">
                  <c:v>helmi 2026</c:v>
                </c:pt>
                <c:pt idx="34">
                  <c:v>maalis 2026</c:v>
                </c:pt>
                <c:pt idx="35">
                  <c:v>huhti 2026</c:v>
                </c:pt>
                <c:pt idx="36">
                  <c:v>touko 2026</c:v>
                </c:pt>
              </c:strCache>
            </c:strRef>
          </c:cat>
          <c:val>
            <c:numRef>
              <c:f>Sheet1!$D$2:$D$38</c:f>
              <c:numCache>
                <c:formatCode>#,##0</c:formatCode>
                <c:ptCount val="37"/>
                <c:pt idx="0">
                  <c:v>1240.0947479</c:v>
                </c:pt>
                <c:pt idx="1">
                  <c:v>1070.328506</c:v>
                </c:pt>
                <c:pt idx="2">
                  <c:v>1176.429864</c:v>
                </c:pt>
                <c:pt idx="3">
                  <c:v>1172.929792</c:v>
                </c:pt>
                <c:pt idx="4">
                  <c:v>1240.482907</c:v>
                </c:pt>
                <c:pt idx="5">
                  <c:v>1305.844913</c:v>
                </c:pt>
                <c:pt idx="6">
                  <c:v>1424.986361</c:v>
                </c:pt>
                <c:pt idx="7">
                  <c:v>1896.447682</c:v>
                </c:pt>
                <c:pt idx="8">
                  <c:v>1923.921368</c:v>
                </c:pt>
                <c:pt idx="9">
                  <c:v>1912.242366</c:v>
                </c:pt>
                <c:pt idx="10">
                  <c:v>1915.367611</c:v>
                </c:pt>
                <c:pt idx="11">
                  <c:v>2029.661648</c:v>
                </c:pt>
                <c:pt idx="12">
                  <c:v>2171.320556</c:v>
                </c:pt>
                <c:pt idx="13">
                  <c:v>2256.871775</c:v>
                </c:pt>
                <c:pt idx="14">
                  <c:v>2140.278101</c:v>
                </c:pt>
                <c:pt idx="15">
                  <c:v>2170.136215</c:v>
                </c:pt>
                <c:pt idx="16">
                  <c:v>2227.898368</c:v>
                </c:pt>
                <c:pt idx="17">
                  <c:v>2235.367921</c:v>
                </c:pt>
                <c:pt idx="18">
                  <c:v>2226.238637</c:v>
                </c:pt>
                <c:pt idx="19">
                  <c:v>1993.563741</c:v>
                </c:pt>
                <c:pt idx="20">
                  <c:v>1990.9473</c:v>
                </c:pt>
                <c:pt idx="21">
                  <c:v>2089.547874</c:v>
                </c:pt>
                <c:pt idx="22">
                  <c:v>1990.811921</c:v>
                </c:pt>
                <c:pt idx="23">
                  <c:v>2034.623252</c:v>
                </c:pt>
                <c:pt idx="24">
                  <c:v>1900.449575</c:v>
                </c:pt>
                <c:pt idx="25">
                  <c:v>1880.50173</c:v>
                </c:pt>
                <c:pt idx="26">
                  <c:v>1998.825191</c:v>
                </c:pt>
                <c:pt idx="27">
                  <c:v>1969.661345</c:v>
                </c:pt>
                <c:pt idx="28">
                  <c:v>1984.345112</c:v>
                </c:pt>
                <c:pt idx="29">
                  <c:v>1939.420998</c:v>
                </c:pt>
                <c:pt idx="30">
                  <c:v>1908.685943</c:v>
                </c:pt>
                <c:pt idx="31">
                  <c:v>1695.251847</c:v>
                </c:pt>
                <c:pt idx="32">
                  <c:v>1656.988662</c:v>
                </c:pt>
                <c:pt idx="33">
                  <c:v>1599.253564</c:v>
                </c:pt>
                <c:pt idx="34">
                  <c:v>1756.74559</c:v>
                </c:pt>
                <c:pt idx="35">
                  <c:v>1648.575937</c:v>
                </c:pt>
                <c:pt idx="36">
                  <c:v>1568.673327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5A-472D-B49A-BD1A8C201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907477983"/>
        <c:axId val="1907474655"/>
      </c:lineChart>
      <c:catAx>
        <c:axId val="1907477983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p>
            <a:pPr>
              <a:defRPr sz="8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8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1907474655"/>
        <c:crosses val="autoZero"/>
        <c:auto val="0"/>
        <c:lblAlgn val="ctr"/>
        <c:lblOffset/>
        <c:noMultiLvlLbl val="0"/>
      </c:catAx>
      <c:valAx>
        <c:axId val="1907474655"/>
        <c:scaling>
          <c:orientation/>
          <c:max val="3000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1907477983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</c:legendEntry>
      <c:legendEntry>
        <c:idx val="2"/>
        <c:txPr>
          <a:bodyPr rot="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2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defRPr>
          </a:pPr>
          <a:endParaRPr sz="1200" b="0" i="0" u="none" strike="noStrike" kern="1200" baseline="0" smtId="4294967295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smtId="4294967295"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endParaRPr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c="http://schemas.openxmlformats.org/drawingml/2006/chart">
  <cdr:relSizeAnchor>
    <cdr:from>
      <cdr:x>0.06294</cdr:x>
      <cdr:y>0.90245</cdr:y>
    </cdr:from>
    <cdr:to>
      <cdr:x>1.00001</cdr:x>
      <cdr:y>1.00001</cdr:y>
    </cdr:to>
    <cdr:sp macro="" textlink="">
      <cdr:nvSpPr>
        <cdr:cNvPr id="2" name="TextBox 1"/>
        <cdr:cNvSpPr txBox="1"/>
      </cdr:nvSpPr>
      <cdr:spPr>
        <a:xfrm>
          <a:off x="396621" y="2664333"/>
          <a:ext cx="5905500" cy="288036"/>
        </a:xfrm>
        <a:prstGeom prst="rect">
          <a:avLst/>
        </a:prstGeom>
      </cdr:spPr>
      <cdr:txBody>
        <a:bodyPr vertOverflow="clip" wrap="square" rtlCol="0"/>
        <a:lstStyle/>
        <a:p>
          <a:endParaRPr lang="fi-FI" sz="1100"/>
        </a:p>
      </cdr:txBody>
    </cdr:sp>
  </cdr:relSizeAnchor>
</c:userShape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99F69-7DCC-478A-8094-2E2C021CE800}" type="slidenum">
              <a:rPr lang="fi-FI" altLang="fi-FI" smtClean="0"/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51198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933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4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7B1815D-3301-4581-8040-8A68D83903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A5E5D29F-4D84-411E-AFD3-46195E7AFA5C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A9D3C2C-0768-42A5-9F01-A1C802B3E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69B1E1A-632A-41B2-975B-CC03E661D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04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7B1815D-3301-4581-8040-8A68D83903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A5E5D29F-4D84-411E-AFD3-46195E7AFA5C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A9D3C2C-0768-42A5-9F01-A1C802B3E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69B1E1A-632A-41B2-975B-CC03E661D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919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175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326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487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99F69-7DCC-478A-8094-2E2C021CE800}" type="slidenum">
              <a:rPr lang="fi-FI" altLang="fi-FI" smtClean="0"/>
              <a:t>10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24700620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3_Mukautettu asettelu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C0CC746-058B-4918-B334-E511BFD3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4EC4AED2-13C8-4D9F-A6F2-C9F59F2823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7040" y="2211710"/>
            <a:ext cx="5105400" cy="6606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6" name="Tekstin paikkamerkki 8">
            <a:extLst>
              <a:ext uri="{FF2B5EF4-FFF2-40B4-BE49-F238E27FC236}">
                <a16:creationId xmlns:a16="http://schemas.microsoft.com/office/drawing/2014/main" id="{5D9F90AB-8169-408A-8591-222EDF3A1B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2038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4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22096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660260"/>
            <a:ext cx="8229600" cy="723727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4040188" cy="84435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067694"/>
            <a:ext cx="4040188" cy="252692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844350"/>
          </a:xfrm>
        </p:spPr>
        <p:txBody>
          <a:bodyPr anchor="b"/>
          <a:lstStyle>
            <a:lvl1pPr marL="0" indent="0">
              <a:buNone/>
              <a:defRPr sz="20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067694"/>
            <a:ext cx="4041775" cy="252692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B7E4DA-D7D6-43B7-B12C-511F0AE14A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0318-9515-4937-9D9C-06CD58540522}" type="datetime1">
              <a:rPr lang="fi-FI"/>
              <a:pPr>
                <a:defRPr/>
              </a:pPr>
              <a:t>9.4.2026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64491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9.4.2026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9.4.2026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3C131-89C2-4A69-B52F-9FCB5353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6408712" cy="438299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D3DA042-0F94-4F99-B51F-6C2B5D2B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3798" y="4857179"/>
            <a:ext cx="1600200" cy="228600"/>
          </a:xfrm>
        </p:spPr>
        <p:txBody>
          <a:bodyPr/>
          <a:lstStyle>
            <a:lvl1pPr>
              <a:defRPr sz="110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4" name="Kuvan paikkamerkki 2">
            <a:extLst>
              <a:ext uri="{FF2B5EF4-FFF2-40B4-BE49-F238E27FC236}">
                <a16:creationId xmlns:a16="http://schemas.microsoft.com/office/drawing/2014/main" id="{7C3414B9-AD8A-4BB7-B168-8F6C60EB0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308304" y="0"/>
            <a:ext cx="1835696" cy="5143500"/>
          </a:xfrm>
        </p:spPr>
        <p:txBody>
          <a:bodyPr anchor="ctr"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047464E-52FB-4190-B561-6DDA98A18F4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83568" y="1563638"/>
            <a:ext cx="6408712" cy="309634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11344842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3C131-89C2-4A69-B52F-9FCB5353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75537"/>
            <a:ext cx="6482680" cy="438299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D3DA042-0F94-4F99-B51F-6C2B5D2B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4" name="Kuvan paikkamerkki 2">
            <a:extLst>
              <a:ext uri="{FF2B5EF4-FFF2-40B4-BE49-F238E27FC236}">
                <a16:creationId xmlns:a16="http://schemas.microsoft.com/office/drawing/2014/main" id="{7C3414B9-AD8A-4BB7-B168-8F6C60EB0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308304" y="0"/>
            <a:ext cx="1835696" cy="5143500"/>
          </a:xfrm>
        </p:spPr>
        <p:txBody>
          <a:bodyPr anchor="ctr"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047464E-52FB-4190-B561-6DDA98A18F4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09600" y="1419622"/>
            <a:ext cx="3026296" cy="194421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B4E3F2D1-9F7B-4DA7-B198-3BBDFFED8AA5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3923928" y="1419623"/>
            <a:ext cx="3168352" cy="194421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4715507C-5B63-4ACE-9FB7-10EB4D359DB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11E6EBF0-6E43-4CE5-BA1E-2F78FFC21507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425824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B8668313-7307-4D73-8B4D-1E679C00287B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4837267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1930871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AndTx" preserve="1">
  <p:cSld name="Otsikko, sisältö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3614" y="771550"/>
            <a:ext cx="6400800" cy="3429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03614" y="1714500"/>
            <a:ext cx="3796378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716016" y="1714500"/>
            <a:ext cx="3818384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431D3D-FAC1-42DB-8E7C-36229F90D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EF0F38-9631-4D71-8B3C-1C31403B084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66288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1232" y="699542"/>
            <a:ext cx="6400800" cy="3429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fi-FI" noProof="0"/>
              <a:t>Lisää kaavio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9.4.2026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Suorakulmio 14">
            <a:extLst>
              <a:ext uri="{FF2B5EF4-FFF2-40B4-BE49-F238E27FC236}">
                <a16:creationId xmlns:a16="http://schemas.microsoft.com/office/drawing/2014/main" id="{55DD5054-B118-41E8-8E3E-713B0E63DDC1}"/>
              </a:ext>
            </a:extLst>
          </p:cNvPr>
          <p:cNvSpPr/>
          <p:nvPr userDrawn="1"/>
        </p:nvSpPr>
        <p:spPr bwMode="auto">
          <a:xfrm>
            <a:off x="7164288" y="0"/>
            <a:ext cx="1979712" cy="1666578"/>
          </a:xfrm>
          <a:prstGeom prst="rect">
            <a:avLst/>
          </a:prstGeom>
          <a:solidFill>
            <a:srgbClr val="25374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428969A3-CBE0-4F4E-BE08-BCB791CCF964}"/>
              </a:ext>
            </a:extLst>
          </p:cNvPr>
          <p:cNvSpPr/>
          <p:nvPr userDrawn="1"/>
        </p:nvSpPr>
        <p:spPr bwMode="auto">
          <a:xfrm>
            <a:off x="7164288" y="1707654"/>
            <a:ext cx="1979712" cy="1707654"/>
          </a:xfrm>
          <a:prstGeom prst="rect">
            <a:avLst/>
          </a:prstGeom>
          <a:solidFill>
            <a:srgbClr val="8F993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6FED0601-6DC6-4B09-950C-F5499A138C85}"/>
              </a:ext>
            </a:extLst>
          </p:cNvPr>
          <p:cNvSpPr/>
          <p:nvPr userDrawn="1"/>
        </p:nvSpPr>
        <p:spPr bwMode="auto">
          <a:xfrm>
            <a:off x="7164288" y="3456384"/>
            <a:ext cx="1979712" cy="1689062"/>
          </a:xfrm>
          <a:prstGeom prst="rect">
            <a:avLst/>
          </a:prstGeom>
          <a:solidFill>
            <a:srgbClr val="C66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27942"/>
            <a:ext cx="4738464" cy="342900"/>
          </a:xfrm>
        </p:spPr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3568" y="1588084"/>
            <a:ext cx="6264696" cy="271185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798A5E-2CC7-46B8-963D-7D8C1E316205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12" name="Tekstin paikkamerkki 3">
            <a:extLst>
              <a:ext uri="{FF2B5EF4-FFF2-40B4-BE49-F238E27FC236}">
                <a16:creationId xmlns:a16="http://schemas.microsoft.com/office/drawing/2014/main" id="{34E6F379-24DF-4C1A-AD43-2E579E373D96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7318656" y="387668"/>
            <a:ext cx="1558644" cy="86409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Tekstin paikkamerkki 3">
            <a:extLst>
              <a:ext uri="{FF2B5EF4-FFF2-40B4-BE49-F238E27FC236}">
                <a16:creationId xmlns:a16="http://schemas.microsoft.com/office/drawing/2014/main" id="{B50F4466-7573-4A72-982A-A760B53551E7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380312" y="2139702"/>
            <a:ext cx="1548172" cy="86409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kstin paikkamerkki 3">
            <a:extLst>
              <a:ext uri="{FF2B5EF4-FFF2-40B4-BE49-F238E27FC236}">
                <a16:creationId xmlns:a16="http://schemas.microsoft.com/office/drawing/2014/main" id="{FD1478DD-A875-4605-8FEF-A05EFE7AB32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80312" y="3847356"/>
            <a:ext cx="1548172" cy="864096"/>
          </a:xfrm>
        </p:spPr>
        <p:txBody>
          <a:bodyPr lIns="36000" tIns="36000" rIns="36000" bIns="36000"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9386536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707654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7_Mukautettu asettelu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707654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86228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5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32745B-DFFB-4C4D-A40C-3EA1C9AF70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9512" y="4803998"/>
            <a:ext cx="1600200" cy="2286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FC354B37-A1D3-473C-A4A3-2C932D522E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7040" y="2211710"/>
            <a:ext cx="5105400" cy="6606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11" name="Tekstin paikkamerkki 8">
            <a:extLst>
              <a:ext uri="{FF2B5EF4-FFF2-40B4-BE49-F238E27FC236}">
                <a16:creationId xmlns:a16="http://schemas.microsoft.com/office/drawing/2014/main" id="{55BF0D1B-2FA7-4AA1-B21D-C3621E2BFE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1790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4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11340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56066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93614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2412379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829249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997225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692504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712989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044252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794680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116898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</p:spPr>
        <p:txBody>
          <a:bodyPr/>
          <a:lstStyle/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10" name="Chart 9"/>
          <p:cNvGraphicFramePr/>
          <p:nvPr userDrawn="1">
            <p:extLst>
              <p:ext uri="{D42A27DB-BD31-4B8C-83A1-F6EECF244321}">
                <p14:modId xmlns:p14="http://schemas.microsoft.com/office/powerpoint/2010/main" val="560017094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r:id="rId1"/>
          </a:graphicData>
        </a:graphic>
      </p:graphicFrame>
    </p:spTree>
    <p:extLst>
      <p:ext uri="{BB962C8B-B14F-4D97-AF65-F5344CB8AC3E}">
        <p14:creationId xmlns:p14="http://schemas.microsoft.com/office/powerpoint/2010/main" val="139260386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D5829F-58B5-4909-A619-5F56E7B358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2211462"/>
            <a:ext cx="4968552" cy="675754"/>
          </a:xfrm>
        </p:spPr>
        <p:txBody>
          <a:bodyPr anchor="t"/>
          <a:lstStyle>
            <a:lvl1pPr>
              <a:defRPr sz="24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CD824058-80B7-4646-8BA7-691182E923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2038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rgbClr val="94C43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</p:spTree>
    <p:extLst>
      <p:ext uri="{BB962C8B-B14F-4D97-AF65-F5344CB8AC3E}">
        <p14:creationId xmlns:p14="http://schemas.microsoft.com/office/powerpoint/2010/main" val="355342034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94741103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4676423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4524613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98147972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42812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659325840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4524613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98147972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5319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9.4.2026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05000" y="1714500"/>
            <a:ext cx="3238500" cy="29718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9.4.2026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image" Target="../media/image2.png" /><Relationship Id="rId21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Relationship Id="rId10" Type="http://schemas.openxmlformats.org/officeDocument/2006/relationships/slideLayout" Target="../slideLayouts/slideLayout29.xml" /><Relationship Id="rId11" Type="http://schemas.openxmlformats.org/officeDocument/2006/relationships/theme" Target="../theme/theme2.xml" /><Relationship Id="rId2" Type="http://schemas.openxmlformats.org/officeDocument/2006/relationships/slideLayout" Target="../slideLayouts/slideLayout21.xml" /><Relationship Id="rId3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24.xml" /><Relationship Id="rId6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6.xml" /><Relationship Id="rId8" Type="http://schemas.openxmlformats.org/officeDocument/2006/relationships/slideLayout" Target="../slideLayouts/slideLayout27.xml" /><Relationship Id="rId9" Type="http://schemas.openxmlformats.org/officeDocument/2006/relationships/slideLayout" Target="../slideLayouts/slideLayout28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55576" y="888477"/>
            <a:ext cx="627084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6" y="1592617"/>
            <a:ext cx="7778824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8079" y="4853044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9.4.2026</a:t>
            </a:fld>
            <a:endParaRPr lang="fi-FI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55"/>
            <a:ext cx="4121090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  <p:sldLayoutId id="2147483749" r:id="rId3"/>
    <p:sldLayoutId id="2147483704" r:id="rId4"/>
    <p:sldLayoutId id="2147483702" r:id="rId5"/>
    <p:sldLayoutId id="2147483735" r:id="rId6"/>
    <p:sldLayoutId id="2147483736" r:id="rId7"/>
    <p:sldLayoutId id="2147483681" r:id="rId8"/>
    <p:sldLayoutId id="2147483683" r:id="rId9"/>
    <p:sldLayoutId id="2147483684" r:id="rId10"/>
    <p:sldLayoutId id="2147483685" r:id="rId11"/>
    <p:sldLayoutId id="2147483686" r:id="rId12"/>
    <p:sldLayoutId id="2147483696" r:id="rId13"/>
    <p:sldLayoutId id="2147483697" r:id="rId14"/>
    <p:sldLayoutId id="2147483691" r:id="rId15"/>
    <p:sldLayoutId id="2147483693" r:id="rId16"/>
    <p:sldLayoutId id="2147483699" r:id="rId17"/>
    <p:sldLayoutId id="2147483700" r:id="rId18"/>
    <p:sldLayoutId id="2147483734" r:id="rId19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•"/>
        <a:defRPr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–"/>
        <a:defRPr sz="16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Font typeface="Wingdings" panose="05000000000000000000" pitchFamily="2" charset="2"/>
        <a:buChar char="§"/>
        <a:defRPr sz="14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–"/>
        <a:defRPr sz="12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»"/>
        <a:defRPr sz="12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0358E-73D9-4004-8034-E1A5C002406B}" type="datetimeFigureOut">
              <a:rPr lang="fi-FI" smtClean="0"/>
              <a:t>9.4.2026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23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6" r:id="rId8"/>
    <p:sldLayoutId id="2147483747" r:id="rId9"/>
    <p:sldLayoutId id="2147483748" r:id="rId10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notesSlide" Target="../notesSlides/notesSlide9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notesSlide" Target="../notesSlides/notesSlide4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6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3.png" /><Relationship Id="rId4" Type="http://schemas.openxmlformats.org/officeDocument/2006/relationships/image" Target="../media/image4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8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7C3A7A-86D2-488D-B72F-3B10EC0B4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4.5.2026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F7FBC0C-41C5-40CB-8D84-DCB22AC2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Korkotukivaltuuden käyttö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F7F97F4-1659-47BE-882F-D48948A1CF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mtClean="0"/>
              <a:t>1.1.2026-3.5.2026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17465057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20960B4E-F85E-43AC-8E43-39601FAD5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3681"/>
            <a:ext cx="6270848" cy="3429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Erityisryhmien investointiavustus (M</a:t>
            </a:r>
            <a:r>
              <a:rPr lang="en-US" smtClean="0">
                <a:solidFill>
                  <a:schemeClr val="tx1"/>
                </a:solidFill>
              </a:rPr>
              <a:t>€)</a:t>
            </a:r>
            <a:br>
              <a:rPr lang="en-US">
                <a:solidFill>
                  <a:schemeClr val="tx1"/>
                </a:solidFill>
              </a:rPr>
            </a:br>
            <a:r>
              <a:rPr lang="en-US" sz="1200">
                <a:solidFill>
                  <a:schemeClr val="tx1"/>
                </a:solidFill>
              </a:rPr>
              <a:t>- käyttäjäryhmät ja päätösvaiheet 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ED40CC-1573-43E4-A393-EF80D9E7D9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04" y="4803998"/>
            <a:ext cx="1600200" cy="228600"/>
          </a:xfrm>
        </p:spPr>
        <p:txBody>
          <a:bodyPr/>
          <a:lstStyle/>
          <a:p>
            <a:pPr>
              <a:defRPr/>
            </a:pPr>
            <a:fld id="{B3DFA79E-4E34-496B-B412-F381A7A4DF0F}" type="datetime1">
              <a:rPr lang="fi-FI" sz="12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4.5.2026</a:t>
            </a:fld>
            <a:endParaRPr lang="fi-FI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354556"/>
              </p:ext>
            </p:extLst>
          </p:nvPr>
        </p:nvGraphicFramePr>
        <p:xfrm>
          <a:off x="1936114" y="1276932"/>
          <a:ext cx="4972165" cy="302400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801509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585328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585328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</a:tblGrid>
              <a:tr h="504000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smtClean="0">
                          <a:solidFill>
                            <a:schemeClr val="bg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Käyttäjäryhmä</a:t>
                      </a:r>
                      <a:endParaRPr lang="fi-FI" sz="1100" b="0">
                        <a:solidFill>
                          <a:schemeClr val="bg1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Avustus-</a:t>
                      </a:r>
                    </a:p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varaus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Avustus-</a:t>
                      </a:r>
                    </a:p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päätös</a:t>
                      </a: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Vammaiset*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3,5</a:t>
                      </a: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Pitkäaikaisasunnottomat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0,0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Ikääntyneet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33,9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0,0</a:t>
                      </a: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513755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erityisryhmät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0,5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fi-FI" sz="1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Yhteensä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36,0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581689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7097597" y="1276932"/>
            <a:ext cx="1913670" cy="2442685"/>
            <a:chOff x="7668344" y="1006581"/>
            <a:chExt cx="1296145" cy="2442685"/>
          </a:xfrm>
        </p:grpSpPr>
        <p:sp>
          <p:nvSpPr>
            <p:cNvPr id="13" name="Tekstin paikkamerkki 8">
              <a:extLst>
                <a:ext uri="{FF2B5EF4-FFF2-40B4-BE49-F238E27FC236}">
                  <a16:creationId xmlns:a16="http://schemas.microsoft.com/office/drawing/2014/main" id="{82F469B3-1F08-4C7D-9C30-5C822581C393}"/>
                </a:ext>
              </a:extLst>
            </p:cNvPr>
            <p:cNvSpPr txBox="1"/>
            <p:nvPr/>
          </p:nvSpPr>
          <p:spPr bwMode="auto">
            <a:xfrm>
              <a:off x="7668345" y="1006581"/>
              <a:ext cx="1296144" cy="2306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14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1200">
                  <a:solidFill>
                    <a:schemeClr val="tx2"/>
                  </a:solidFill>
                  <a:latin typeface="+mn-lt"/>
                  <a:ea typeface="+mn-ea"/>
                </a:defRPr>
              </a:lvl2pPr>
              <a:lvl3pPr marL="9144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1000">
                  <a:solidFill>
                    <a:schemeClr val="tx2"/>
                  </a:solidFill>
                  <a:latin typeface="+mn-lt"/>
                  <a:ea typeface="+mn-ea"/>
                </a:defRPr>
              </a:lvl3pPr>
              <a:lvl4pPr marL="13716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4pPr>
              <a:lvl5pPr marL="18288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5pPr>
              <a:lvl6pPr marL="22860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6pPr>
              <a:lvl7pPr marL="27432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7pPr>
              <a:lvl8pPr marL="32004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8pPr>
              <a:lvl9pPr marL="36576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9pPr>
            </a:lstStyle>
            <a:p>
              <a:r>
                <a:rPr lang="fi-FI" sz="1800" b="1" kern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Uudistuotanto</a:t>
              </a:r>
              <a:br>
                <a:rPr lang="fi-FI" sz="18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6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4 M€</a:t>
              </a:r>
              <a:br>
                <a:rPr lang="fi-FI" sz="16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2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(100%)</a:t>
              </a:r>
              <a:endParaRPr lang="fi-FI" sz="1200" b="1" kern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7668344" y="2430466"/>
              <a:ext cx="1296144" cy="101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indent="0" algn="ctr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1400" kern="0">
                  <a:latin typeface="+mn-lt"/>
                  <a:ea typeface="+mn-ea"/>
                </a:defRPr>
              </a:lvl1pPr>
              <a:lvl2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1200">
                  <a:solidFill>
                    <a:schemeClr val="tx2"/>
                  </a:solidFill>
                  <a:latin typeface="+mn-lt"/>
                  <a:ea typeface="+mn-ea"/>
                </a:defRPr>
              </a:lvl2pPr>
              <a:lvl3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1000">
                  <a:solidFill>
                    <a:schemeClr val="tx2"/>
                  </a:solidFill>
                  <a:latin typeface="+mn-lt"/>
                  <a:ea typeface="+mn-ea"/>
                </a:defRPr>
              </a:lvl3pPr>
              <a:lvl4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4pPr>
              <a:lvl5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5pPr>
              <a:lvl6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6pPr>
              <a:lvl7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7pPr>
              <a:lvl8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8pPr>
              <a:lvl9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9pPr>
            </a:lstStyle>
            <a:p>
              <a:endPara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endPara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endParaRPr lang="fi-FI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endPara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r>
                <a:rPr lang="fi-FI" sz="1800" b="1" smtClean="0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Perusparannus ja </a:t>
              </a:r>
              <a:r>
                <a:rPr lang="fi-FI" sz="18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hankinta</a:t>
              </a:r>
              <a:br>
                <a:rPr lang="fi-FI" sz="12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6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0 M€</a:t>
              </a:r>
              <a:br>
                <a:rPr lang="fi-FI" sz="16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6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(0%)</a:t>
              </a:r>
              <a:endParaRPr lang="fi-FI" sz="12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57287" y="1276932"/>
            <a:ext cx="1301883" cy="3594302"/>
            <a:chOff x="8171" y="1501368"/>
            <a:chExt cx="1301883" cy="3594302"/>
          </a:xfrm>
        </p:grpSpPr>
        <p:sp>
          <p:nvSpPr>
            <p:cNvPr id="11" name="Tekstin paikkamerkki 6">
              <a:extLst>
                <a:ext uri="{FF2B5EF4-FFF2-40B4-BE49-F238E27FC236}">
                  <a16:creationId xmlns:a16="http://schemas.microsoft.com/office/drawing/2014/main" id="{A8964F9D-BC48-4B62-AA87-F8EF94F65ABC}"/>
                </a:ext>
              </a:extLst>
            </p:cNvPr>
            <p:cNvSpPr txBox="1"/>
            <p:nvPr/>
          </p:nvSpPr>
          <p:spPr bwMode="auto">
            <a:xfrm>
              <a:off x="8171" y="1501368"/>
              <a:ext cx="1289509" cy="1018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Avustusta</a:t>
              </a:r>
              <a:b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käytetty</a:t>
              </a:r>
              <a:endParaRPr kumimoji="0" lang="fi-FI" sz="1800" b="1" i="0" u="none" strike="noStrike" kern="0" cap="none" spc="0" normalizeH="0" baseline="0" noProof="0">
                <a:ln>
                  <a:noFill/>
                </a:ln>
                <a:solidFill>
                  <a:srgbClr val="BD5F3D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lvl="0" algn="ctr">
                <a:defRPr/>
              </a:pPr>
              <a:r>
                <a:rPr lang="fi-FI" sz="1600" b="1" kern="0">
                  <a:solidFill>
                    <a:srgbClr val="BD5F3D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4  </a:t>
              </a:r>
              <a:r>
                <a:rPr kumimoji="0" lang="fi-FI" sz="1400" b="1" i="0" u="none" strike="noStrike" kern="0" cap="none" spc="0" normalizeH="0" baseline="0" noProof="0" smtClean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M</a:t>
              </a:r>
              <a:r>
                <a:rPr kumimoji="0" lang="fi-FI" sz="14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€</a:t>
              </a:r>
            </a:p>
            <a:p>
              <a:pPr lvl="0" algn="ctr">
                <a:defRPr/>
              </a:pPr>
              <a:r>
                <a:rPr lang="fi-FI" sz="1200" b="1" kern="0">
                  <a:solidFill>
                    <a:srgbClr val="BD5F3D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(24%)</a:t>
              </a:r>
              <a:endParaRPr kumimoji="0" lang="fi-FI" sz="1200" b="1" i="0" u="none" strike="noStrike" kern="0" cap="none" spc="0" normalizeH="0" baseline="0" noProof="0">
                <a:ln>
                  <a:noFill/>
                </a:ln>
                <a:solidFill>
                  <a:srgbClr val="BD5F3D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kstin paikkamerkki 6">
              <a:extLst>
                <a:ext uri="{FF2B5EF4-FFF2-40B4-BE49-F238E27FC236}">
                  <a16:creationId xmlns:a16="http://schemas.microsoft.com/office/drawing/2014/main" id="{52384794-57F6-4A7C-AF31-68BA2DD299BF}"/>
                </a:ext>
              </a:extLst>
            </p:cNvPr>
            <p:cNvSpPr txBox="1"/>
            <p:nvPr/>
          </p:nvSpPr>
          <p:spPr bwMode="auto">
            <a:xfrm>
              <a:off x="8172" y="2413660"/>
              <a:ext cx="1301882" cy="2682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400" b="1" i="0" u="none" strike="noStrike" kern="0" cap="none" spc="0" normalizeH="0" baseline="0" noProof="0" smtClean="0">
                <a:ln>
                  <a:noFill/>
                </a:ln>
                <a:solidFill>
                  <a:srgbClr val="8F993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1" i="0" u="none" strike="noStrike" kern="0" cap="none" spc="0" normalizeH="0" baseline="0" noProof="0" smtClean="0">
                <a:ln>
                  <a:noFill/>
                </a:ln>
                <a:solidFill>
                  <a:srgbClr val="8F993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800" b="1" i="0" u="none" strike="noStrike" kern="0" cap="none" spc="0" normalizeH="0" baseline="0" noProof="0" err="1" smtClean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Avustusta </a:t>
              </a: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jäljellä</a:t>
              </a:r>
              <a:endParaRPr kumimoji="0" lang="fi-FI" sz="1800" b="1" i="0" u="none" strike="noStrike" kern="0" cap="none" spc="0" normalizeH="0" baseline="0" noProof="0">
                <a:ln>
                  <a:noFill/>
                </a:ln>
                <a:solidFill>
                  <a:srgbClr val="7A8335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fi-FI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11</a:t>
              </a:r>
              <a:r>
                <a:rPr kumimoji="0" lang="fi-FI" sz="1400" b="1" i="0" u="none" strike="noStrike" kern="0" cap="none" spc="0" normalizeH="0" baseline="0" noProof="0" smtClean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  <a:r>
                <a:rPr kumimoji="0" lang="fi-FI" sz="1400" b="1" i="0" u="none" strike="noStrike" kern="0" cap="none" spc="0" normalizeH="0" baseline="0" noProof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M€</a:t>
              </a:r>
            </a:p>
            <a:p>
              <a:pPr lvl="0" algn="ctr">
                <a:defRPr/>
              </a:pPr>
              <a:r>
                <a:rPr lang="fi-FI" sz="1200" b="1" kern="0">
                  <a:solidFill>
                    <a:srgbClr val="7A8335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(76%)</a:t>
              </a:r>
              <a:endParaRPr kumimoji="0" lang="fi-FI" sz="1200" b="1" i="0" u="none" strike="noStrike" kern="0" cap="none" spc="0" normalizeH="0" baseline="0" noProof="0">
                <a:ln>
                  <a:noFill/>
                </a:ln>
                <a:solidFill>
                  <a:srgbClr val="7A8335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15412" y="4334573"/>
            <a:ext cx="63569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smtClean="0"/>
              <a:t> * Sisältää ryhmät: kehitysvammaiset, vaikeavammaiset sekä autismikirjon henkilöt</a:t>
            </a:r>
          </a:p>
        </p:txBody>
      </p:sp>
    </p:spTree>
    <p:extLst>
      <p:ext uri="{BB962C8B-B14F-4D97-AF65-F5344CB8AC3E}">
        <p14:creationId xmlns:p14="http://schemas.microsoft.com/office/powerpoint/2010/main" val="2463226668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319FDC-F784-4C4A-A856-DCCA3CFF3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727942"/>
            <a:ext cx="6264696" cy="342900"/>
          </a:xfrm>
        </p:spPr>
        <p:txBody>
          <a:bodyPr/>
          <a:lstStyle/>
          <a:p>
            <a:r>
              <a:rPr lang="en-GB" smtClean="0">
                <a:solidFill>
                  <a:schemeClr val="tx1"/>
                </a:solidFill>
              </a:rPr>
              <a:t>Korkotukivaltuuden käyttö (M€)</a:t>
            </a:r>
            <a:endParaRPr lang="fi-FI">
              <a:solidFill>
                <a:schemeClr val="tx1"/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7118D7-3654-46F4-AE8E-BF0FEFC342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9512" y="4847362"/>
            <a:ext cx="1600200" cy="228600"/>
          </a:xfrm>
        </p:spPr>
        <p:txBody>
          <a:bodyPr/>
          <a:lstStyle/>
          <a:p>
            <a:pPr>
              <a:defRPr/>
            </a:pPr>
            <a:fld id="{83217F9A-5279-4A99-98DC-50C5833EE471}" type="datetime1">
              <a:rPr lang="fi-FI" smtClean="0"/>
              <a:pPr>
                <a:defRPr/>
              </a:pPr>
              <a:t>4.5.2026</a:t>
            </a:fld>
            <a:endParaRPr lang="fi-FI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2"/>
          </p:nvPr>
        </p:nvSpPr>
        <p:spPr/>
        <p:txBody>
          <a:bodyPr/>
          <a:lstStyle/>
          <a:p>
            <a:pPr algn="ctr"/>
            <a:r>
              <a:rPr lang="en-GB" smtClean="0"/>
              <a:t>Valtuutta käytetty</a:t>
            </a:r>
          </a:p>
          <a:p>
            <a:pPr algn="ctr"/>
            <a:r>
              <a:rPr lang="fi-FI" sz="2000" b="1" smtClean="0"/>
              <a:t>504 M€</a:t>
            </a:r>
          </a:p>
          <a:p>
            <a:pPr algn="ctr"/>
            <a:r>
              <a:rPr lang="fi-FI" sz="1200" smtClean="0"/>
              <a:t>edv  545 M€</a:t>
            </a:r>
            <a:endParaRPr lang="fi-FI" sz="120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pPr algn="ctr"/>
            <a:r>
              <a:rPr lang="en-GB" smtClean="0">
                <a:solidFill>
                  <a:schemeClr val="tx1"/>
                </a:solidFill>
              </a:rPr>
              <a:t>Hankkeita vireillä</a:t>
            </a:r>
            <a:br>
              <a:rPr lang="en-GB" smtClean="0">
                <a:solidFill>
                  <a:schemeClr val="tx1"/>
                </a:solidFill>
              </a:rPr>
            </a:br>
            <a:r>
              <a:rPr lang="en-GB" sz="2000" b="1" smtClean="0">
                <a:solidFill>
                  <a:schemeClr val="tx1"/>
                </a:solidFill>
              </a:rPr>
              <a:t>1 468 M€</a:t>
            </a:r>
          </a:p>
          <a:p>
            <a:pPr algn="ctr"/>
            <a:r>
              <a:rPr lang="en-GB" sz="1200" smtClean="0">
                <a:solidFill>
                  <a:schemeClr val="tx1"/>
                </a:solidFill>
              </a:rPr>
              <a:t>edv 1 811</a:t>
            </a:r>
            <a:r>
              <a:rPr lang="en-GB" sz="1200">
                <a:solidFill>
                  <a:schemeClr val="tx1"/>
                </a:solidFill>
              </a:rPr>
              <a:t> </a:t>
            </a:r>
            <a:r>
              <a:rPr lang="en-GB" sz="1200" smtClean="0">
                <a:solidFill>
                  <a:schemeClr val="tx1"/>
                </a:solidFill>
              </a:rPr>
              <a:t>M€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pPr algn="ctr"/>
            <a:r>
              <a:rPr lang="en-GB" smtClean="0">
                <a:solidFill>
                  <a:schemeClr val="tx1"/>
                </a:solidFill>
              </a:rPr>
              <a:t>Valtuutta jäljellä</a:t>
            </a:r>
            <a:br>
              <a:rPr lang="en-GB" smtClean="0">
                <a:solidFill>
                  <a:schemeClr val="tx1"/>
                </a:solidFill>
              </a:rPr>
            </a:br>
            <a:r>
              <a:rPr lang="en-GB" sz="2000" smtClean="0">
                <a:solidFill>
                  <a:schemeClr val="tx1"/>
                </a:solidFill>
              </a:rPr>
              <a:t> </a:t>
            </a:r>
            <a:r>
              <a:rPr lang="en-GB" sz="2000" b="1" smtClean="0">
                <a:solidFill>
                  <a:schemeClr val="tx1"/>
                </a:solidFill>
              </a:rPr>
              <a:t>667 M€</a:t>
            </a:r>
            <a:endParaRPr lang="en-GB" sz="2000">
              <a:solidFill>
                <a:schemeClr val="tx1"/>
              </a:solidFill>
            </a:endParaRPr>
          </a:p>
          <a:p>
            <a:pPr algn="ctr"/>
            <a:r>
              <a:rPr lang="en-GB" sz="1200" smtClean="0">
                <a:solidFill>
                  <a:schemeClr val="tx1"/>
                </a:solidFill>
              </a:rPr>
              <a:t>57% valtuudesta</a:t>
            </a:r>
            <a:endParaRPr lang="fi-FI" sz="1200">
              <a:solidFill>
                <a:schemeClr val="tx1"/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424609073"/>
              </p:ext>
            </p:extLst>
          </p:nvPr>
        </p:nvGraphicFramePr>
        <p:xfrm>
          <a:off x="646200" y="1347614"/>
          <a:ext cx="6302064" cy="295232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07704" y="4130665"/>
            <a:ext cx="4824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  Valtuus*	     Käytetty	         Käytetty             Hankkeita</a:t>
            </a:r>
            <a:b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	     vuoden </a:t>
            </a:r>
            <a:r>
              <a:rPr lang="en-GB" sz="1100">
                <a:ea typeface="Verdana" panose="020b0604030504040204" pitchFamily="34" charset="0"/>
                <a:cs typeface="Arial" panose="020b0604020202020204" pitchFamily="34" charset="0"/>
              </a:rPr>
              <a:t>	 </a:t>
            </a: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         12 kk</a:t>
            </a:r>
            <a:r>
              <a:rPr lang="en-GB" sz="1100">
                <a:ea typeface="Verdana" panose="020b0604030504040204" pitchFamily="34" charset="0"/>
                <a:cs typeface="Arial" panose="020b0604020202020204" pitchFamily="34" charset="0"/>
              </a:rPr>
              <a:t>	 </a:t>
            </a: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            vireillä</a:t>
            </a:r>
            <a:br>
              <a:rPr lang="en-GB" sz="110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	      alusta		</a:t>
            </a:r>
            <a: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  <a:t>             (varaus- tai </a:t>
            </a:r>
            <a:b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  <a:t>			</a:t>
            </a:r>
            <a:r>
              <a:rPr lang="en-GB" sz="90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  <a:t>             osapäätös)</a:t>
            </a:r>
            <a:endParaRPr lang="fi-FI" sz="900"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9733" y="4847778"/>
            <a:ext cx="60486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/>
              <a:t>*) Sisältää vuoden 2026 valtuuden (1 135 M€), sekä vuodelta 2025 käyttämättä jääneen valtuuden (36 M€). </a:t>
            </a:r>
          </a:p>
        </p:txBody>
      </p:sp>
    </p:spTree>
    <p:extLst>
      <p:ext uri="{BB962C8B-B14F-4D97-AF65-F5344CB8AC3E}">
        <p14:creationId xmlns:p14="http://schemas.microsoft.com/office/powerpoint/2010/main" val="62749820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1547" y="622450"/>
            <a:ext cx="6270848" cy="342900"/>
          </a:xfrm>
        </p:spPr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Korkotukivaltuuden käyttö (M€)</a:t>
            </a:r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133971"/>
              </p:ext>
            </p:extLst>
          </p:nvPr>
        </p:nvGraphicFramePr>
        <p:xfrm>
          <a:off x="907604" y="1054293"/>
          <a:ext cx="7632848" cy="3143872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797230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299115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99074794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val="2484378664"/>
                    </a:ext>
                  </a:extLst>
                </a:gridCol>
              </a:tblGrid>
              <a:tr h="437969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 </a:t>
                      </a:r>
                      <a:endParaRPr lang="fi-FI" sz="105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Valtuus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vuoden alusta</a:t>
                      </a:r>
                      <a:endParaRPr lang="fi-FI" sz="105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</a:t>
                      </a:r>
                      <a:br>
                        <a:rPr lang="en-GB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 kk </a:t>
                      </a:r>
                      <a:r>
                        <a:rPr lang="en-GB" sz="105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(liukuva </a:t>
                      </a:r>
                      <a:r>
                        <a:rPr lang="en-GB" sz="1050" b="0" spc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vuosi</a:t>
                      </a:r>
                      <a:r>
                        <a:rPr lang="en-GB" sz="105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summa)</a:t>
                      </a:r>
                      <a:endParaRPr lang="fi-FI" sz="1050" b="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Osa-päätöksiä</a:t>
                      </a:r>
                    </a:p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Varaus-päätöksiä</a:t>
                      </a:r>
                    </a:p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5737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Tavalliset vuokra-asunnot</a:t>
                      </a:r>
                      <a:r>
                        <a:rPr lang="en-GB" sz="105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uudistuotanto**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536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320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793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263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527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24885"/>
                  </a:ext>
                </a:extLst>
              </a:tr>
              <a:tr h="5737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Tavalliset vuokra-asunnot Perusparannus**</a:t>
                      </a:r>
                      <a:r>
                        <a:rPr lang="en-GB" sz="105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165 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161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111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92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032472"/>
                  </a:ext>
                </a:extLst>
              </a:tr>
              <a:tr h="437969">
                <a:tc>
                  <a:txBody>
                    <a:bodyPr vert="horz" wrap="square"/>
                    <a:lstStyle/>
                    <a:p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Opiskelija-asunnot</a:t>
                      </a:r>
                      <a:endParaRPr lang="fi-FI" sz="105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250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75 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85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160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669351"/>
                  </a:ext>
                </a:extLst>
              </a:tr>
              <a:tr h="437969">
                <a:tc>
                  <a:txBody>
                    <a:bodyPr vert="horz" wrap="square"/>
                    <a:lstStyle/>
                    <a:p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</a:t>
                      </a:r>
                      <a:b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176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970531"/>
                  </a:ext>
                </a:extLst>
              </a:tr>
              <a:tr h="302163">
                <a:tc>
                  <a:txBody>
                    <a:bodyPr vert="horz" wrap="square"/>
                    <a:lstStyle/>
                    <a:p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150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444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93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302163">
                <a:tc>
                  <a:txBody>
                    <a:bodyPr vert="horz" wrap="square"/>
                    <a:lstStyle/>
                    <a:p>
                      <a:r>
                        <a:rPr lang="en-GB" sz="105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Korkotukilainat yhteensä *</a:t>
                      </a:r>
                      <a:endParaRPr lang="fi-FI" sz="105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5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1 171 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504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1 649</a:t>
                      </a: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534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934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071593"/>
                  </a:ext>
                </a:extLst>
              </a:tr>
            </a:tbl>
          </a:graphicData>
        </a:graphic>
      </p:graphicFrame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99386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4.5.2026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iruutu 3">
            <a:extLst>
              <a:ext uri="{FF2B5EF4-FFF2-40B4-BE49-F238E27FC236}">
                <a16:creationId xmlns:a16="http://schemas.microsoft.com/office/drawing/2014/main" id="{5247A78A-21F4-4BCB-A6CE-B6FA51A60A15}"/>
              </a:ext>
            </a:extLst>
          </p:cNvPr>
          <p:cNvSpPr txBox="1"/>
          <p:nvPr/>
        </p:nvSpPr>
        <p:spPr>
          <a:xfrm>
            <a:off x="821547" y="4291555"/>
            <a:ext cx="8518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*) Sisältää </a:t>
            </a:r>
            <a:r>
              <a:rPr lang="fi-FI" sz="9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vuoden 2026 valtuuden (1 135 M€), sekä vuodelta 2025 käyttämättä jääneen valtuuden (36 M€). </a:t>
            </a:r>
          </a:p>
          <a:p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**) </a:t>
            </a:r>
            <a:r>
              <a:rPr lang="fi-FI" sz="9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Sisältää tavalliset </a:t>
            </a:r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pitkän </a:t>
            </a:r>
            <a:r>
              <a:rPr lang="fi-FI" sz="9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ja lyhyen korkotuen </a:t>
            </a:r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vuokra-asunnot</a:t>
            </a:r>
          </a:p>
          <a:p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***) Varken hyväksymät hankkeet, joilla ei ole vielä valtuutta sitovaa lainapäätöstä.</a:t>
            </a:r>
          </a:p>
        </p:txBody>
      </p:sp>
    </p:spTree>
    <p:extLst>
      <p:ext uri="{BB962C8B-B14F-4D97-AF65-F5344CB8AC3E}">
        <p14:creationId xmlns:p14="http://schemas.microsoft.com/office/powerpoint/2010/main" val="295402451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1547" y="622450"/>
            <a:ext cx="6270848" cy="342900"/>
          </a:xfrm>
        </p:spPr>
        <p:txBody>
          <a:bodyPr/>
          <a:lstStyle/>
          <a:p>
            <a:r>
              <a:rPr lang="en-GB" err="1" smtClean="0">
                <a:solidFill>
                  <a:schemeClr val="tx1"/>
                </a:solidFill>
              </a:rPr>
              <a:t>Takauslainavaltuuden </a:t>
            </a:r>
            <a:r>
              <a:rPr lang="en-GB">
                <a:solidFill>
                  <a:schemeClr val="tx1"/>
                </a:solidFill>
              </a:rPr>
              <a:t>käyttö (M€)</a:t>
            </a:r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6454551"/>
              </p:ext>
            </p:extLst>
          </p:nvPr>
        </p:nvGraphicFramePr>
        <p:xfrm>
          <a:off x="821546" y="1203597"/>
          <a:ext cx="8070933" cy="1337458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788474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324462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239499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498848">
                  <a:extLst>
                    <a:ext uri="{9D8B030D-6E8A-4147-A177-3AD203B41FA5}">
                      <a16:colId xmlns:a16="http://schemas.microsoft.com/office/drawing/2014/main" val="2990747944"/>
                    </a:ext>
                  </a:extLst>
                </a:gridCol>
                <a:gridCol w="118381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035836">
                  <a:extLst>
                    <a:ext uri="{9D8B030D-6E8A-4147-A177-3AD203B41FA5}">
                      <a16:colId xmlns:a16="http://schemas.microsoft.com/office/drawing/2014/main" val="2484378664"/>
                    </a:ext>
                  </a:extLst>
                </a:gridCol>
              </a:tblGrid>
              <a:tr h="405378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 </a:t>
                      </a:r>
                      <a:endParaRPr lang="fi-FI" sz="110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Valtuus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vuoden alusta</a:t>
                      </a:r>
                      <a:endParaRPr lang="fi-FI" sz="110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</a:t>
                      </a:r>
                      <a:br>
                        <a:rPr lang="en-GB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 kk </a:t>
                      </a:r>
                    </a:p>
                    <a:p>
                      <a:pPr algn="ctr"/>
                      <a:r>
                        <a:rPr lang="en-GB" sz="100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(liukuva </a:t>
                      </a:r>
                      <a:r>
                        <a:rPr lang="en-GB" sz="1000" b="0" spc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vuosi</a:t>
                      </a:r>
                      <a:r>
                        <a:rPr lang="en-GB" sz="100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summa)</a:t>
                      </a:r>
                      <a:endParaRPr lang="fi-FI" sz="1000" b="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Osapäätöksiä</a:t>
                      </a:r>
                      <a:endParaRPr lang="en-GB" sz="110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Varaus-päätöksiä</a:t>
                      </a:r>
                    </a:p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726538">
                <a:tc>
                  <a:txBody>
                    <a:bodyPr vert="horz" wrap="square"/>
                    <a:lstStyle/>
                    <a:p>
                      <a:r>
                        <a:rPr lang="en-GB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vuokra-asunnot, (uudistuotanto)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300 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</a:t>
                      </a: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063774"/>
                  </a:ext>
                </a:extLst>
              </a:tr>
            </a:tbl>
          </a:graphicData>
        </a:graphic>
      </p:graphicFrame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99386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4.5.2026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3F06F-CCDA-4E96-B359-0FAB9ED87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727942"/>
            <a:ext cx="6480720" cy="342900"/>
          </a:xfrm>
        </p:spPr>
        <p:txBody>
          <a:bodyPr/>
          <a:lstStyle/>
          <a:p>
            <a:r>
              <a:rPr lang="fi-FI" spc="-70">
                <a:solidFill>
                  <a:schemeClr val="tx1"/>
                </a:solidFill>
              </a:rPr>
              <a:t>Korkotukivaltuuden</a:t>
            </a:r>
            <a:r>
              <a:rPr lang="fi-FI" spc="-70"/>
              <a:t> käyttö eri päätösvaiheissa </a:t>
            </a:r>
            <a:r>
              <a:rPr lang="fi-FI" sz="1800" spc="-70"/>
              <a:t>(M€</a:t>
            </a:r>
            <a:r>
              <a:rPr lang="fi-FI" sz="1800" spc="-70" smtClean="0"/>
              <a:t>)</a:t>
            </a:r>
            <a:endParaRPr lang="fi-FI" sz="1800" spc="-70"/>
          </a:p>
        </p:txBody>
      </p:sp>
      <p:sp>
        <p:nvSpPr>
          <p:cNvPr id="12290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65672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mtClean="0">
                <a:solidFill>
                  <a:schemeClr val="tx1"/>
                </a:solidFill>
                <a:ea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4.5.2026</a:t>
            </a:fld>
            <a:endParaRPr lang="fi-FI" altLang="fi-FI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377697581"/>
              </p:ext>
            </p:extLst>
          </p:nvPr>
        </p:nvGraphicFramePr>
        <p:xfrm>
          <a:off x="609600" y="1131590"/>
          <a:ext cx="6338664" cy="3456383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34827361-D2BE-4E36-9579-1BDDA8995521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7380312" y="548878"/>
            <a:ext cx="1496988" cy="702885"/>
          </a:xfrm>
        </p:spPr>
        <p:txBody>
          <a:bodyPr/>
          <a:lstStyle/>
          <a:p>
            <a:pPr algn="ctr"/>
            <a:r>
              <a:rPr lang="en-GB" sz="1200" b="1"/>
              <a:t>Uudistuotanto</a:t>
            </a:r>
            <a:endParaRPr lang="fi-FI" sz="1200" b="1"/>
          </a:p>
          <a:p>
            <a:pPr algn="ctr"/>
            <a:r>
              <a:rPr lang="fi-FI" sz="2000" b="1"/>
              <a:t>388 M</a:t>
            </a:r>
            <a:r>
              <a:rPr lang="fi-FI" sz="2000" b="1" smtClean="0"/>
              <a:t>€</a:t>
            </a:r>
          </a:p>
          <a:p>
            <a:pPr lvl="0" algn="ctr"/>
            <a:r>
              <a:rPr lang="en-GB" sz="1200" smtClean="0">
                <a:solidFill>
                  <a:prstClr val="white"/>
                </a:solidFill>
              </a:rPr>
              <a:t>edv 457 </a:t>
            </a:r>
            <a:r>
              <a:rPr lang="en-GB" sz="1200">
                <a:solidFill>
                  <a:prstClr val="white"/>
                </a:solidFill>
              </a:rPr>
              <a:t>M</a:t>
            </a:r>
            <a:r>
              <a:rPr lang="en-GB" sz="1200" smtClean="0">
                <a:solidFill>
                  <a:prstClr val="white"/>
                </a:solidFill>
              </a:rPr>
              <a:t>€</a:t>
            </a:r>
            <a:endParaRPr lang="fi-FI" sz="1200">
              <a:solidFill>
                <a:prstClr val="white"/>
              </a:solidFill>
            </a:endParaRPr>
          </a:p>
        </p:txBody>
      </p:sp>
      <p:sp>
        <p:nvSpPr>
          <p:cNvPr id="10" name="Tekstin paikkamerkki 5">
            <a:extLst>
              <a:ext uri="{FF2B5EF4-FFF2-40B4-BE49-F238E27FC236}">
                <a16:creationId xmlns:a16="http://schemas.microsoft.com/office/drawing/2014/main" id="{BC14FB43-E79C-4EA3-AA9E-DFC5AE1B4DB4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380312" y="2139702"/>
            <a:ext cx="1548172" cy="864096"/>
          </a:xfrm>
        </p:spPr>
        <p:txBody>
          <a:bodyPr/>
          <a:lstStyle/>
          <a:p>
            <a:pPr algn="ctr"/>
            <a:r>
              <a:rPr lang="fi-FI" sz="1200" b="1">
                <a:solidFill>
                  <a:schemeClr val="tx1"/>
                </a:solidFill>
              </a:rPr>
              <a:t>Perusparannus</a:t>
            </a:r>
          </a:p>
          <a:p>
            <a:pPr algn="ctr"/>
            <a:r>
              <a:rPr lang="fi-FI" sz="2000" b="1">
                <a:solidFill>
                  <a:schemeClr val="tx1"/>
                </a:solidFill>
              </a:rPr>
              <a:t>116 M</a:t>
            </a:r>
            <a:r>
              <a:rPr lang="fi-FI" sz="2000" b="1" smtClean="0">
                <a:solidFill>
                  <a:schemeClr val="tx1"/>
                </a:solidFill>
              </a:rPr>
              <a:t>€</a:t>
            </a:r>
          </a:p>
          <a:p>
            <a:pPr lvl="0" algn="ctr"/>
            <a:r>
              <a:rPr lang="en-GB" sz="1200" smtClean="0">
                <a:solidFill>
                  <a:schemeClr val="tx1"/>
                </a:solidFill>
              </a:rPr>
              <a:t>edv  88 </a:t>
            </a:r>
            <a:r>
              <a:rPr lang="en-GB" sz="1200">
                <a:solidFill>
                  <a:schemeClr val="tx1"/>
                </a:solidFill>
              </a:rPr>
              <a:t>M</a:t>
            </a:r>
            <a:r>
              <a:rPr lang="en-GB" sz="1200" smtClean="0">
                <a:solidFill>
                  <a:schemeClr val="tx1"/>
                </a:solidFill>
              </a:rPr>
              <a:t>€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60412" y="3625022"/>
            <a:ext cx="1548172" cy="720080"/>
          </a:xfrm>
        </p:spPr>
        <p:txBody>
          <a:bodyPr/>
          <a:lstStyle/>
          <a:p>
            <a:pPr algn="ctr"/>
            <a:r>
              <a:rPr lang="en-US" sz="1200" b="1" smtClean="0">
                <a:solidFill>
                  <a:schemeClr val="tx1"/>
                </a:solidFill>
              </a:rPr>
              <a:t>Pitkä korkotuki yht</a:t>
            </a:r>
            <a:r>
              <a:rPr lang="en-US" sz="2000" b="1" smtClean="0">
                <a:solidFill>
                  <a:schemeClr val="tx1"/>
                </a:solidFill>
              </a:rPr>
              <a:t>. 462 M€</a:t>
            </a:r>
            <a:endParaRPr lang="fi-FI" sz="2000" b="1">
              <a:solidFill>
                <a:schemeClr val="tx1"/>
              </a:solidFill>
            </a:endParaRPr>
          </a:p>
        </p:txBody>
      </p:sp>
      <p:sp>
        <p:nvSpPr>
          <p:cNvPr id="12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80312" y="4208284"/>
            <a:ext cx="1548172" cy="720080"/>
          </a:xfrm>
        </p:spPr>
        <p:txBody>
          <a:bodyPr/>
          <a:lstStyle/>
          <a:p>
            <a:pPr algn="ctr"/>
            <a:r>
              <a:rPr lang="en-US" sz="1200" b="1" smtClean="0">
                <a:solidFill>
                  <a:srgbClr val="253746"/>
                </a:solidFill>
              </a:rPr>
              <a:t>Lyhyt korkotuki</a:t>
            </a:r>
          </a:p>
          <a:p>
            <a:pPr algn="ctr"/>
            <a:r>
              <a:rPr lang="en-US" sz="1200" b="1" smtClean="0">
                <a:solidFill>
                  <a:schemeClr val="tx1"/>
                </a:solidFill>
              </a:rPr>
              <a:t> 42 M€</a:t>
            </a:r>
            <a:endParaRPr lang="fi-FI" sz="12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80220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3F06F-CCDA-4E96-B359-0FAB9ED87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888477"/>
            <a:ext cx="8064896" cy="342900"/>
          </a:xfrm>
        </p:spPr>
        <p:txBody>
          <a:bodyPr/>
          <a:lstStyle/>
          <a:p>
            <a:r>
              <a:rPr lang="fi-FI" smtClean="0">
                <a:solidFill>
                  <a:schemeClr val="tx1"/>
                </a:solidFill>
              </a:rPr>
              <a:t>Korkotukipäätökset, 12 kk liukuva </a:t>
            </a:r>
            <a:r>
              <a:rPr lang="fi-FI">
                <a:solidFill>
                  <a:schemeClr val="tx1"/>
                </a:solidFill>
              </a:rPr>
              <a:t>summa (M€)</a:t>
            </a:r>
          </a:p>
        </p:txBody>
      </p:sp>
      <p:sp>
        <p:nvSpPr>
          <p:cNvPr id="12290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428" y="4861400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4.5.2026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BC14FB43-E79C-4EA3-AA9E-DFC5AE1B4DB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3772800" y="4226400"/>
            <a:ext cx="1871662" cy="863600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en-GB" sz="1200" b="1" smtClean="0">
                <a:solidFill>
                  <a:srgbClr val="7A8335"/>
                </a:solidFill>
              </a:rPr>
              <a:t>Osapäätös</a:t>
            </a:r>
            <a:endParaRPr lang="fi-FI" sz="1200" b="1">
              <a:solidFill>
                <a:srgbClr val="7A8335"/>
              </a:solidFill>
            </a:endParaRPr>
          </a:p>
          <a:p>
            <a:pPr marL="0" indent="0" algn="ctr">
              <a:buNone/>
            </a:pPr>
            <a:r>
              <a:rPr lang="fi-FI" sz="2000" b="1" smtClean="0">
                <a:solidFill>
                  <a:srgbClr val="7A8335"/>
                </a:solidFill>
              </a:rPr>
              <a:t>1 317 M€</a:t>
            </a:r>
            <a:endParaRPr lang="fi-FI" sz="2000" b="1">
              <a:solidFill>
                <a:srgbClr val="8F993E"/>
              </a:solidFill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4827361-D2BE-4E36-9579-1BDDA899552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5709600" y="4226400"/>
            <a:ext cx="1885950" cy="865187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fi-FI" sz="1200" b="1" smtClean="0">
                <a:solidFill>
                  <a:srgbClr val="BD5F3D"/>
                </a:solidFill>
              </a:rPr>
              <a:t>Lainapäätös</a:t>
            </a:r>
          </a:p>
          <a:p>
            <a:pPr marL="0" indent="0" algn="ctr">
              <a:buNone/>
            </a:pPr>
            <a:r>
              <a:rPr lang="fi-FI" sz="2000" b="1" smtClean="0">
                <a:solidFill>
                  <a:srgbClr val="BD5F3D"/>
                </a:solidFill>
              </a:rPr>
              <a:t>1 569 M€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1828800" y="4226400"/>
            <a:ext cx="1873250" cy="863600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GB" sz="1200" b="1" smtClean="0">
                <a:solidFill>
                  <a:srgbClr val="253746"/>
                </a:solidFill>
              </a:rPr>
              <a:t>Varauspäätös</a:t>
            </a:r>
            <a:endParaRPr lang="fi-FI" sz="1200" b="1">
              <a:solidFill>
                <a:srgbClr val="253746"/>
              </a:solidFill>
            </a:endParaRPr>
          </a:p>
          <a:p>
            <a:pPr marL="0" indent="0" algn="ctr">
              <a:buNone/>
            </a:pPr>
            <a:r>
              <a:rPr lang="fi-FI" sz="2000" b="1" smtClean="0">
                <a:solidFill>
                  <a:srgbClr val="253746"/>
                </a:solidFill>
              </a:rPr>
              <a:t>1 228 M€</a:t>
            </a:r>
            <a:endParaRPr lang="fi-FI" sz="2000" b="1">
              <a:solidFill>
                <a:srgbClr val="253746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631421855"/>
              </p:ext>
            </p:extLst>
          </p:nvPr>
        </p:nvGraphicFramePr>
        <p:xfrm>
          <a:off x="827584" y="1347614"/>
          <a:ext cx="7992888" cy="287043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xmlns:p14="http://schemas.microsoft.com/office/powerpoint/2010/main" val="106239457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888477"/>
            <a:ext cx="8208912" cy="342900"/>
          </a:xfrm>
        </p:spPr>
        <p:txBody>
          <a:bodyPr/>
          <a:lstStyle/>
          <a:p>
            <a:r>
              <a:rPr lang="fi-FI">
                <a:solidFill>
                  <a:schemeClr val="tx1"/>
                </a:solidFill>
              </a:rPr>
              <a:t>Kilpailu-urakoiden määrä ja </a:t>
            </a:r>
            <a:r>
              <a:rPr lang="fi-FI" smtClean="0">
                <a:solidFill>
                  <a:schemeClr val="tx1"/>
                </a:solidFill>
              </a:rPr>
              <a:t>osuus valtion tukemassa uudistuotannossa </a:t>
            </a:r>
            <a:r>
              <a:rPr lang="fi-FI">
                <a:solidFill>
                  <a:schemeClr val="tx1"/>
                </a:solidFill>
              </a:rPr>
              <a:t>(12 kk)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554525"/>
              </p:ext>
            </p:extLst>
          </p:nvPr>
        </p:nvGraphicFramePr>
        <p:xfrm>
          <a:off x="283780" y="1491630"/>
          <a:ext cx="8680709" cy="3097468"/>
        </p:xfrm>
        <a:graphic>
          <a:graphicData uri="http://schemas.openxmlformats.org/drawingml/2006/table">
            <a:tbl>
              <a:tblPr firstRow="1" firstCol="1" lastCol="1" bandRow="1">
                <a:tableStyleId>{5C22544A-7EE6-4342-B048-85BDC9FD1C3A}</a:tableStyleId>
              </a:tblPr>
              <a:tblGrid>
                <a:gridCol w="1105740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166256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189042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882226">
                  <a:extLst>
                    <a:ext uri="{9D8B030D-6E8A-4147-A177-3AD203B41FA5}">
                      <a16:colId xmlns:a16="http://schemas.microsoft.com/office/drawing/2014/main" val="2668520306"/>
                    </a:ext>
                  </a:extLst>
                </a:gridCol>
                <a:gridCol w="978107">
                  <a:extLst>
                    <a:ext uri="{9D8B030D-6E8A-4147-A177-3AD203B41FA5}">
                      <a16:colId xmlns:a16="http://schemas.microsoft.com/office/drawing/2014/main" val="3920062996"/>
                    </a:ext>
                  </a:extLst>
                </a:gridCol>
                <a:gridCol w="106361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147862">
                  <a:extLst>
                    <a:ext uri="{9D8B030D-6E8A-4147-A177-3AD203B41FA5}">
                      <a16:colId xmlns:a16="http://schemas.microsoft.com/office/drawing/2014/main" val="1823622063"/>
                    </a:ext>
                  </a:extLst>
                </a:gridCol>
                <a:gridCol w="1147862">
                  <a:extLst>
                    <a:ext uri="{9D8B030D-6E8A-4147-A177-3AD203B41FA5}">
                      <a16:colId xmlns:a16="http://schemas.microsoft.com/office/drawing/2014/main" val="3935297032"/>
                    </a:ext>
                  </a:extLst>
                </a:gridCol>
              </a:tblGrid>
              <a:tr h="767962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Urakkamuoto</a:t>
                      </a:r>
                      <a:endParaRPr lang="fi-FI" sz="105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</a:t>
                      </a:r>
                      <a:b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pitkä</a:t>
                      </a:r>
                      <a:r>
                        <a:rPr lang="en-GB" sz="105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korkotuki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</a:t>
                      </a:r>
                      <a:b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lyhyt korkotuki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Opiskelija-asunnot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Erityis-ryhmien </a:t>
                      </a:r>
                      <a:b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05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Asumis-oikeus-asunnot</a:t>
                      </a:r>
                      <a:endParaRPr lang="fi-FI" sz="105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Takauslainat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Valtion tukema tuotanto yhteensä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Neuvottelu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Yhteensä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107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  <a:tr h="907614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Kilpailu-urakoiden osuus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58%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39%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en-GB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64%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en-GB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57%</a:t>
                      </a: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57%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633964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Kilpailu-urakoiden osuus edv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52%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43%</a:t>
                      </a: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100%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5856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4617217"/>
            <a:ext cx="70077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100">
                <a:solidFill>
                  <a:srgbClr val="253746"/>
                </a:solidFill>
                <a:cs typeface="Arial" panose="020b0604020202020204" pitchFamily="34" charset="0"/>
              </a:rPr>
              <a:t>Perustuu </a:t>
            </a:r>
            <a:r>
              <a:rPr lang="fi-FI" sz="1100" smtClean="0">
                <a:solidFill>
                  <a:srgbClr val="253746"/>
                </a:solidFill>
                <a:cs typeface="Arial" panose="020b0604020202020204" pitchFamily="34" charset="0"/>
              </a:rPr>
              <a:t>Varken tekemiin osapäätöksiin viimeisen 12 kk:n ajalta.</a:t>
            </a:r>
            <a:endParaRPr lang="fi-FI" sz="1100">
              <a:solidFill>
                <a:srgbClr val="253746"/>
              </a:solidFill>
              <a:cs typeface="Arial" panose="020b0604020202020204" pitchFamily="34" charset="0"/>
            </a:endParaRPr>
          </a:p>
        </p:txBody>
      </p:sp>
      <p:sp>
        <p:nvSpPr>
          <p:cNvPr id="6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</a:extLst>
          </p:cNvPr>
          <p:cNvSpPr txBox="1"/>
          <p:nvPr/>
        </p:nvSpPr>
        <p:spPr bwMode="auto">
          <a:xfrm>
            <a:off x="107504" y="491478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900" kern="1200" baseline="300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–"/>
              <a:defRPr sz="16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–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4.5.2026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0806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802556"/>
            <a:ext cx="8186409" cy="342900"/>
          </a:xfrm>
        </p:spPr>
        <p:txBody>
          <a:bodyPr/>
          <a:lstStyle/>
          <a:p>
            <a:r>
              <a:rPr lang="fi-FI" smtClean="0">
                <a:solidFill>
                  <a:schemeClr val="tx1"/>
                </a:solidFill>
              </a:rPr>
              <a:t>Valtion tukeman asuntotuotannon </a:t>
            </a:r>
            <a:r>
              <a:rPr lang="fi-FI">
                <a:solidFill>
                  <a:schemeClr val="tx1"/>
                </a:solidFill>
              </a:rPr>
              <a:t>rakennuskustannus </a:t>
            </a:r>
            <a:br>
              <a:rPr lang="fi-FI" smtClean="0">
                <a:solidFill>
                  <a:schemeClr val="tx1"/>
                </a:solidFill>
              </a:rPr>
            </a:br>
            <a:r>
              <a:rPr lang="fi-FI" smtClean="0">
                <a:solidFill>
                  <a:schemeClr val="tx1"/>
                </a:solidFill>
              </a:rPr>
              <a:t>kilpailu- </a:t>
            </a:r>
            <a:r>
              <a:rPr lang="fi-FI">
                <a:solidFill>
                  <a:schemeClr val="tx1"/>
                </a:solidFill>
              </a:rPr>
              <a:t>ja neuvotteluhankkeissa (€/</a:t>
            </a:r>
            <a:r>
              <a:rPr lang="fi-FI" smtClean="0">
                <a:solidFill>
                  <a:schemeClr val="tx1"/>
                </a:solidFill>
              </a:rPr>
              <a:t>asm</a:t>
            </a:r>
            <a:r>
              <a:rPr lang="fi-FI" baseline="30000" smtClean="0">
                <a:solidFill>
                  <a:schemeClr val="tx1"/>
                </a:solidFill>
              </a:rPr>
              <a:t>2</a:t>
            </a:r>
            <a:r>
              <a:rPr lang="fi-FI" smtClean="0">
                <a:solidFill>
                  <a:schemeClr val="tx1"/>
                </a:solidFill>
              </a:rPr>
              <a:t>)</a:t>
            </a:r>
            <a:endParaRPr lang="fi-FI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101178"/>
              </p:ext>
            </p:extLst>
          </p:nvPr>
        </p:nvGraphicFramePr>
        <p:xfrm>
          <a:off x="1204181" y="1563638"/>
          <a:ext cx="6894518" cy="2556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5741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259425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3920062996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</a:tblGrid>
              <a:tr h="612068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Alue</a:t>
                      </a:r>
                      <a:endParaRPr lang="fi-FI" sz="1100" b="0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Kilpailu-hankkeet</a:t>
                      </a:r>
                      <a:endParaRPr lang="fi-FI" sz="11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Neuvottelu-hankkeet</a:t>
                      </a:r>
                      <a:endParaRPr lang="fi-FI" sz="11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Kilpailu-hankkeiden osuus (%)</a:t>
                      </a:r>
                      <a:endParaRPr lang="fi-FI" sz="11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612068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 smtClean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Pääkaupunkiseutu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3 474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3 507</a:t>
                      </a: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3 677</a:t>
                      </a: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76%</a:t>
                      </a: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72008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 smtClean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3 203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3 215</a:t>
                      </a: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3 297</a:t>
                      </a: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48%</a:t>
                      </a: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612068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 smtClean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3 362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3 374</a:t>
                      </a: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3 400</a:t>
                      </a: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57%</a:t>
                      </a: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</a:tbl>
          </a:graphicData>
        </a:graphic>
      </p:graphicFrame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4.5.2026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987824" y="4227934"/>
            <a:ext cx="3797732" cy="683419"/>
            <a:chOff x="1403648" y="3723877"/>
            <a:chExt cx="4161700" cy="734140"/>
          </a:xfrm>
        </p:grpSpPr>
        <p:pic>
          <p:nvPicPr>
            <p:cNvPr id="2" name="Picture 1" descr="&lt;PgzH&gt;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648" y="3723878"/>
              <a:ext cx="2001459" cy="734139"/>
            </a:xfrm>
            <a:prstGeom prst="rect">
              <a:avLst/>
            </a:prstGeom>
          </p:spPr>
        </p:pic>
        <p:pic>
          <p:nvPicPr>
            <p:cNvPr id="3" name="Picture 2" descr="&lt;rSHfKEq&gt;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3888" y="3723877"/>
              <a:ext cx="2001459" cy="734139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1115616" y="4015539"/>
            <a:ext cx="48523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050">
                <a:cs typeface="Arial" panose="020b0604020202020204" pitchFamily="34" charset="0"/>
              </a:rPr>
              <a:t>N</a:t>
            </a:r>
            <a:r>
              <a:rPr lang="fi-FI" sz="1050" smtClean="0">
                <a:cs typeface="Arial" panose="020b0604020202020204" pitchFamily="34" charset="0"/>
              </a:rPr>
              <a:t>ormaalit </a:t>
            </a:r>
            <a:r>
              <a:rPr lang="fi-FI" sz="1100">
                <a:cs typeface="Arial" panose="020b0604020202020204" pitchFamily="34" charset="0"/>
              </a:rPr>
              <a:t>vuokra-asunnot</a:t>
            </a:r>
            <a:r>
              <a:rPr lang="fi-FI" sz="1050">
                <a:cs typeface="Arial" panose="020b0604020202020204" pitchFamily="34" charset="0"/>
              </a:rPr>
              <a:t> ja </a:t>
            </a:r>
            <a:r>
              <a:rPr lang="fi-FI" sz="1050" smtClean="0">
                <a:cs typeface="Arial" panose="020b0604020202020204" pitchFamily="34" charset="0"/>
              </a:rPr>
              <a:t>asumisoikeusasunnot, 12 kk liukuva</a:t>
            </a:r>
            <a:endParaRPr lang="fi-FI" sz="105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209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99542"/>
            <a:ext cx="8064896" cy="3429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>
                <a:solidFill>
                  <a:schemeClr val="tx1"/>
                </a:solidFill>
              </a:rPr>
              <a:t>Keskimääräinen </a:t>
            </a:r>
            <a:r>
              <a:rPr lang="en-US" smtClean="0">
                <a:solidFill>
                  <a:schemeClr val="tx1"/>
                </a:solidFill>
              </a:rPr>
              <a:t>korkotukilaina/asunto (€)</a:t>
            </a:r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26858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4.5.2026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iruutu 4">
            <a:extLst>
              <a:ext uri="{FF2B5EF4-FFF2-40B4-BE49-F238E27FC236}">
                <a16:creationId xmlns:a16="http://schemas.microsoft.com/office/drawing/2014/main" id="{2AC110CD-9946-4E23-8388-8D1E4F6BC768}"/>
              </a:ext>
            </a:extLst>
          </p:cNvPr>
          <p:cNvSpPr txBox="1"/>
          <p:nvPr/>
        </p:nvSpPr>
        <p:spPr>
          <a:xfrm>
            <a:off x="875960" y="4097129"/>
            <a:ext cx="67687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smtClean="0"/>
              <a:t>Perustuu </a:t>
            </a:r>
            <a:r>
              <a:rPr lang="fi-FI" sz="1100"/>
              <a:t>Varken tekemiin lainapäätöksiin </a:t>
            </a:r>
            <a:r>
              <a:rPr lang="fi-FI" sz="1100" smtClean="0"/>
              <a:t>12 </a:t>
            </a:r>
            <a:r>
              <a:rPr lang="fi-FI" sz="1100"/>
              <a:t>kk:n </a:t>
            </a:r>
            <a:r>
              <a:rPr lang="fi-FI" sz="1100" smtClean="0"/>
              <a:t>ajalta.</a:t>
            </a:r>
          </a:p>
          <a:p>
            <a:r>
              <a:rPr lang="fi-FI" sz="11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*) </a:t>
            </a:r>
            <a:r>
              <a:rPr lang="fi-FI" sz="1100"/>
              <a:t>Erityisryhmien asuntojen rahoituksesta osa katetaan erityisryhmien investointiavustuksella. </a:t>
            </a:r>
          </a:p>
          <a:p>
            <a:endParaRPr lang="fi-FI" sz="1100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93903"/>
              </p:ext>
            </p:extLst>
          </p:nvPr>
        </p:nvGraphicFramePr>
        <p:xfrm>
          <a:off x="942913" y="1340806"/>
          <a:ext cx="6768750" cy="2808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4026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697362">
                  <a:extLst>
                    <a:ext uri="{9D8B030D-6E8A-4147-A177-3AD203B41FA5}">
                      <a16:colId xmlns:a16="http://schemas.microsoft.com/office/drawing/2014/main" val="3737904865"/>
                    </a:ext>
                  </a:extLst>
                </a:gridCol>
                <a:gridCol w="1697362">
                  <a:extLst>
                    <a:ext uri="{9D8B030D-6E8A-4147-A177-3AD203B41FA5}">
                      <a16:colId xmlns:a16="http://schemas.microsoft.com/office/drawing/2014/main" val="1062158923"/>
                    </a:ext>
                  </a:extLst>
                </a:gridCol>
              </a:tblGrid>
              <a:tr h="493784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Uudistuotanto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Perusparannus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462170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189 304</a:t>
                      </a: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114 734</a:t>
                      </a: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992327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208 052</a:t>
                      </a: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-</a:t>
                      </a: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906677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Opiskelija-asunnot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147 340</a:t>
                      </a: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41 718</a:t>
                      </a: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651708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216 782</a:t>
                      </a: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55 518</a:t>
                      </a: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277884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vuokra-asunnot*</a:t>
                      </a:r>
                    </a:p>
                    <a:p>
                      <a:pPr algn="l"/>
                      <a:endParaRPr lang="fi-FI" sz="1100" b="0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150 761</a:t>
                      </a: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35 056</a:t>
                      </a: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405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8880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ARApp-esitysmalli">
  <a:themeElements>
    <a:clrScheme name="ARA">
      <a:dk1>
        <a:srgbClr val="000000"/>
      </a:dk1>
      <a:lt1>
        <a:sysClr val="window" lastClr="FFFFFF"/>
      </a:lt1>
      <a:dk2>
        <a:srgbClr val="686767"/>
      </a:dk2>
      <a:lt2>
        <a:srgbClr val="E7E6E6"/>
      </a:lt2>
      <a:accent1>
        <a:srgbClr val="94C43A"/>
      </a:accent1>
      <a:accent2>
        <a:srgbClr val="36A7E9"/>
      </a:accent2>
      <a:accent3>
        <a:srgbClr val="D89523"/>
      </a:accent3>
      <a:accent4>
        <a:srgbClr val="E6DEB2"/>
      </a:accent4>
      <a:accent5>
        <a:srgbClr val="C5E094"/>
      </a:accent5>
      <a:accent6>
        <a:srgbClr val="83CAF1"/>
      </a:accent6>
      <a:hlink>
        <a:srgbClr val="0070C0"/>
      </a:hlink>
      <a:folHlink>
        <a:srgbClr val="D89523"/>
      </a:folHlink>
    </a:clrScheme>
    <a:fontScheme name="Office-teema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_uusi_esityspohja.potx" id="{A3F978AE-DE58-455A-8099-9200DE21271F}" vid="{7BDB61F7-58E3-4F28-A552-8D7B05D82389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ARA_uusi_esityspohja</Template>
  <Company>Ympäristöhallinto</Company>
  <PresentationFormat>On-screen Show (16:9)</PresentationFormat>
  <Paragraphs>61</Paragraphs>
  <Slides>10</Slides>
  <Notes>9</Notes>
  <TotalTime>7871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7">
      <vt:lpstr>Arial</vt:lpstr>
      <vt:lpstr>ヒラギノ角ゴ Pro W3</vt:lpstr>
      <vt:lpstr>Verdana</vt:lpstr>
      <vt:lpstr>Wingdings</vt:lpstr>
      <vt:lpstr>Calibri Light</vt:lpstr>
      <vt:lpstr>Calibri</vt:lpstr>
      <vt:lpstr>ARApp-esitysmalli</vt:lpstr>
      <vt:lpstr>Korkotukivaltuuden käyttö</vt:lpstr>
      <vt:lpstr>Korkotukivaltuuden käyttö (M€)</vt:lpstr>
      <vt:lpstr>Korkotukivaltuuden käyttö (M€)</vt:lpstr>
      <vt:lpstr>Takauslainavaltuuden käyttö (M€)</vt:lpstr>
      <vt:lpstr>Korkotukivaltuuden käyttö eri päätösvaiheissa (M€)</vt:lpstr>
      <vt:lpstr>Korkotukipäätökset, 12 kk liukuva summa (M€)</vt:lpstr>
      <vt:lpstr>Kilpailu-urakoiden määrä ja osuus valtion tukemassa uudistuotannossa (12 kk)</vt:lpstr>
      <vt:lpstr>Valtion tukeman asuntotuotannon rakennuskustannus kilpailu- ja neuvotteluhankkeissa (€/asm2)</vt:lpstr>
      <vt:lpstr>Keskimääräinen korkotukilaina/asunto (€)</vt:lpstr>
      <vt:lpstr>Erityisryhmien investointiavustus (M€)- käyttäjäryhmät ja päätösvaiheet 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PowerPoint-esitys</dc:title>
  <dc:creator>Mäenpää Susanna</dc:creator>
  <cp:lastModifiedBy>Ronkainen Johanna SA</cp:lastModifiedBy>
  <cp:revision>834</cp:revision>
  <dcterms:created xsi:type="dcterms:W3CDTF">2019-11-14T12:50:36Z</dcterms:created>
  <dcterms:modified xsi:type="dcterms:W3CDTF">2026-05-04T02:43:31Z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0x010100FE89FF08C6FE534D8CA0B45BA5231B4B</vt:lpwstr>
  </property>
</Properties>
</file>