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eg" ContentType="image/jpeg"/>
  <Default Extension="xlsx" ContentType="application/vnd.openxmlformats-officedocument.spreadsheetml.sheet"/>
  <Default Extension="png" ContentType="image/png"/>
  <Default Extension="svg" ContentType="image/svg"/>
  <Override PartName="/customXml/item1.xml" ContentType="application/xml"/>
  <Override PartName="/customXml/item2.xml" ContentType="application/xml"/>
  <Override PartName="/customXml/item3.xml" ContentType="application/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app.xml" ContentType="application/vnd.openxmlformats-officedocument.extended-properties+xml"/>
  <Override PartName="/docProps/core.xml" ContentType="application/vnd.openxmlformats-package.core-properties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olors1.xml" ContentType="application/vnd.ms-office.chartcolorstyle+xml"/>
  <Override PartName="/ppt/charts/colors2.xml" ContentType="application/vnd.ms-office.chartcolorstyle+xml"/>
  <Override PartName="/ppt/charts/colors3.xml" ContentType="application/vnd.ms-office.chartcolorstyle+xml"/>
  <Override PartName="/ppt/charts/colors4.xml" ContentType="application/vnd.ms-office.chartcolorstyle+xml"/>
  <Override PartName="/ppt/charts/style1.xml" ContentType="application/vnd.ms-office.chartstyle+xml"/>
  <Override PartName="/ppt/charts/style2.xml" ContentType="application/vnd.ms-office.chartstyle+xml"/>
  <Override PartName="/ppt/charts/style3.xml" ContentType="application/vnd.ms-office.chartstyle+xml"/>
  <Override PartName="/ppt/charts/style4.xml" ContentType="application/vnd.ms-office.chartstyle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viewProps.xml" ContentType="application/vnd.openxmlformats-officedocument.presentationml.viewProps+xml"/>
</Types>
</file>

<file path=_rels/.rels>&#65279;<?xml version="1.0" encoding="utf-8" standalone="yes"?><Relationships xmlns="http://schemas.openxmlformats.org/package/2006/relationships"><Relationship Id="rId1" Type="http://schemas.openxmlformats.org/officeDocument/2006/relationships/officeDocument" Target="ppt/presentation.xml" /><Relationship Id="rId2" Type="http://schemas.openxmlformats.org/package/2006/relationships/metadata/core-properties" Target="docProps/core.xml" /><Relationship Id="rId3" Type="http://schemas.openxmlformats.org/officeDocument/2006/relationships/extended-properties" Target="docProps/app.xml" /><Relationship Id="rId4" Type="http://schemas.openxmlformats.org/package/2006/relationships/metadata/thumbnail" Target="docProps/thumbnail.jpeg" /></Relationships>
</file>

<file path=ppt/presentation.xml><?xml version="1.0" encoding="utf-8"?>
<!--Generated by Aspose.Slides for .NET 20.12-->
<p:presentation xmlns:r="http://schemas.openxmlformats.org/officeDocument/2006/relationships" xmlns:a="http://schemas.openxmlformats.org/drawingml/2006/main" xmlns:p="http://schemas.openxmlformats.org/presentationml/2006/main" strictFirstAndLastChars="0" saveSubsetFonts="1">
  <p:sldMasterIdLst>
    <p:sldMasterId id="2147483734" r:id="rId4"/>
    <p:sldMasterId id="2147483762" r:id="rId5"/>
  </p:sldMasterIdLst>
  <p:notesMasterIdLst>
    <p:notesMasterId r:id="rId6"/>
  </p:notesMasterIdLst>
  <p:handoutMasterIdLst>
    <p:handoutMasterId r:id="rId7"/>
  </p:handoutMasterIdLst>
  <p:sldIdLst>
    <p:sldId id="326" r:id="rId8"/>
    <p:sldId id="322" r:id="rId9"/>
    <p:sldId id="323" r:id="rId10"/>
    <p:sldId id="320" r:id="rId11"/>
    <p:sldId id="324" r:id="rId12"/>
    <p:sldId id="304" r:id="rId13"/>
    <p:sldId id="325" r:id="rId14"/>
    <p:sldId id="303" r:id="rId15"/>
    <p:sldId id="319" r:id="rId16"/>
    <p:sldId id="316" r:id="rId17"/>
    <p:sldId id="327" r:id="rId18"/>
  </p:sldIdLst>
  <p:sldSz cx="9144000" cy="5143500" type="screen16x9"/>
  <p:notesSz cx="6858000" cy="9144000"/>
  <p:custDataLst>
    <p:tags r:id="rId19"/>
  </p:custDataLst>
  <p:defaultTextStyle>
    <a:defPPr>
      <a:defRPr lang="fi-FI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ヒラギノ角ゴ Pro W3" pitchFamily="32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ヒラギノ角ゴ Pro W3" pitchFamily="32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ヒラギノ角ゴ Pro W3" pitchFamily="32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ヒラギノ角ゴ Pro W3" pitchFamily="32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ヒラギノ角ゴ Pro W3" pitchFamily="32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ヒラギノ角ゴ Pro W3" pitchFamily="32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ヒラギノ角ゴ Pro W3" pitchFamily="32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ヒラギノ角ゴ Pro W3" pitchFamily="32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ヒラギノ角ゴ Pro W3" pitchFamily="32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2880" userDrawn="1">
          <p15:clr>
            <a:srgbClr val="A4A3A4"/>
          </p15:clr>
        </p15:guide>
        <p15:guide id="2" orient="horz" pos="162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r="http://schemas.openxmlformats.org/officeDocument/2006/relationships" xmlns:a="http://schemas.openxmlformats.org/drawingml/2006/main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  <p:ext uri="{1BD7E111-0CB8-44D6-8891-C1BB2F81B7CC}">
      <p1710:readonlyRecommended xmlns:p1710="http://schemas.microsoft.com/office/powerpoint/2017/10/main" val="0"/>
    </p:ext>
  </p:extLst>
</p:presentationPr>
</file>

<file path=ppt/tableStyles.xml><?xml version="1.0" encoding="utf-8"?>
<a:tblStyleLst xmlns:r="http://schemas.openxmlformats.org/officeDocument/2006/relationships"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fill>
          <a:solidFill>
            <a:schemeClr val="accent1">
              <a:tint val="40000"/>
            </a:schemeClr>
          </a:solidFill>
        </a:fill>
      </a:tcStyle>
    </a:band1H>
    <a:band1V>
      <a:tcStyle>
        <a:fill>
          <a:solidFill>
            <a:schemeClr val="accent1">
              <a:tint val="40000"/>
            </a:schemeClr>
          </a:solidFill>
        </a:fill>
      </a:tcStyle>
    </a:band1V>
    <a:lastCol>
      <a:tcTxStyle b="on">
        <a:fontRef idx="minor">
          <a:prstClr val="black"/>
        </a:fontRef>
        <a:schemeClr val="lt1"/>
      </a:tcTxStyle>
      <a:tcStyle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679" autoAdjust="0"/>
    <p:restoredTop sz="91942" autoAdjust="0"/>
  </p:normalViewPr>
  <p:slideViewPr>
    <p:cSldViewPr>
      <p:cViewPr varScale="1">
        <p:scale>
          <a:sx n="132" d="100"/>
          <a:sy n="132" d="100"/>
        </p:scale>
        <p:origin x="390" y="24"/>
      </p:cViewPr>
      <p:guideLst>
        <p:guide pos="2880"/>
        <p:guide orient="horz" pos="162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&#65279;<?xml version="1.0" encoding="utf-8" standalone="yes"?><Relationships xmlns="http://schemas.openxmlformats.org/package/2006/relationships"><Relationship Id="rId1" Type="http://schemas.openxmlformats.org/officeDocument/2006/relationships/customXml" Target="../customXml/item1.xml" /><Relationship Id="rId10" Type="http://schemas.openxmlformats.org/officeDocument/2006/relationships/slide" Target="slides/slide3.xml" /><Relationship Id="rId11" Type="http://schemas.openxmlformats.org/officeDocument/2006/relationships/slide" Target="slides/slide4.xml" /><Relationship Id="rId12" Type="http://schemas.openxmlformats.org/officeDocument/2006/relationships/slide" Target="slides/slide5.xml" /><Relationship Id="rId13" Type="http://schemas.openxmlformats.org/officeDocument/2006/relationships/slide" Target="slides/slide6.xml" /><Relationship Id="rId14" Type="http://schemas.openxmlformats.org/officeDocument/2006/relationships/slide" Target="slides/slide7.xml" /><Relationship Id="rId15" Type="http://schemas.openxmlformats.org/officeDocument/2006/relationships/slide" Target="slides/slide8.xml" /><Relationship Id="rId16" Type="http://schemas.openxmlformats.org/officeDocument/2006/relationships/slide" Target="slides/slide9.xml" /><Relationship Id="rId17" Type="http://schemas.openxmlformats.org/officeDocument/2006/relationships/slide" Target="slides/slide10.xml" /><Relationship Id="rId18" Type="http://schemas.openxmlformats.org/officeDocument/2006/relationships/slide" Target="slides/slide11.xml" /><Relationship Id="rId19" Type="http://schemas.openxmlformats.org/officeDocument/2006/relationships/tags" Target="tags/tag1.xml" /><Relationship Id="rId2" Type="http://schemas.openxmlformats.org/officeDocument/2006/relationships/customXml" Target="../customXml/item2.xml" /><Relationship Id="rId20" Type="http://schemas.openxmlformats.org/officeDocument/2006/relationships/presProps" Target="presProps.xml" /><Relationship Id="rId21" Type="http://schemas.openxmlformats.org/officeDocument/2006/relationships/viewProps" Target="viewProps.xml" /><Relationship Id="rId22" Type="http://schemas.openxmlformats.org/officeDocument/2006/relationships/theme" Target="theme/theme1.xml" /><Relationship Id="rId23" Type="http://schemas.openxmlformats.org/officeDocument/2006/relationships/tableStyles" Target="tableStyles.xml" /><Relationship Id="rId3" Type="http://schemas.openxmlformats.org/officeDocument/2006/relationships/customXml" Target="../customXml/item3.xml" /><Relationship Id="rId4" Type="http://schemas.openxmlformats.org/officeDocument/2006/relationships/slideMaster" Target="slideMasters/slideMaster1.xml" /><Relationship Id="rId5" Type="http://schemas.openxmlformats.org/officeDocument/2006/relationships/slideMaster" Target="slideMasters/slideMaster2.xml" /><Relationship Id="rId6" Type="http://schemas.openxmlformats.org/officeDocument/2006/relationships/notesMaster" Target="notesMasters/notesMaster1.xml" /><Relationship Id="rId7" Type="http://schemas.openxmlformats.org/officeDocument/2006/relationships/handoutMaster" Target="handoutMasters/handoutMaster1.xml" /><Relationship Id="rId8" Type="http://schemas.openxmlformats.org/officeDocument/2006/relationships/slide" Target="slides/slide1.xml" /><Relationship Id="rId9" Type="http://schemas.openxmlformats.org/officeDocument/2006/relationships/slide" Target="slides/slide2.xml" /></Relationships>
</file>

<file path=ppt/charts/_rels/chart1.xml.rels>&#65279;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1.xlsx" /><Relationship Id="rId2" Type="http://schemas.microsoft.com/office/2011/relationships/chartColorStyle" Target="colors1.xml" /><Relationship Id="rId3" Type="http://schemas.microsoft.com/office/2011/relationships/chartStyle" Target="style1.xml" /></Relationships>
</file>

<file path=ppt/charts/_rels/chart2.xml.rels>&#65279;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2.xlsx" /><Relationship Id="rId2" Type="http://schemas.microsoft.com/office/2011/relationships/chartColorStyle" Target="colors2.xml" /><Relationship Id="rId3" Type="http://schemas.microsoft.com/office/2011/relationships/chartStyle" Target="style2.xml" /></Relationships>
</file>

<file path=ppt/charts/_rels/chart3.xml.rels>&#65279;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3.xlsx" /><Relationship Id="rId2" Type="http://schemas.microsoft.com/office/2011/relationships/chartColorStyle" Target="colors3.xml" /><Relationship Id="rId3" Type="http://schemas.microsoft.com/office/2011/relationships/chartStyle" Target="style3.xml" /></Relationships>
</file>

<file path=ppt/charts/_rels/chart4.xml.rels>&#65279;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4.xlsx" /><Relationship Id="rId2" Type="http://schemas.microsoft.com/office/2011/relationships/chartColorStyle" Target="colors4.xml" /><Relationship Id="rId3" Type="http://schemas.microsoft.com/office/2011/relationships/chartStyle" Target="style4.xml" /></Relationships>
</file>

<file path=ppt/charts/chart1.xml><?xml version="1.0" encoding="utf-8"?>
<c:chartSpace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c="http://schemas.openxmlformats.org/drawingml/20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ineChart>
        <c:grouping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Asuntojen määrä</c:v>
                </c:pt>
              </c:strCache>
            </c:strRef>
          </c:tx>
          <c:spPr>
            <a:ln w="28575" cap="rnd">
              <a:solidFill>
                <a:srgbClr val="2C5234"/>
              </a:solidFill>
              <a:round/>
            </a:ln>
            <a:effectLst/>
          </c:spPr>
          <c:marker>
            <c:symbol val="circle"/>
            <c:spPr>
              <a:solidFill>
                <a:srgbClr val="2C5234"/>
              </a:solidFill>
              <a:ln w="9525">
                <a:solidFill>
                  <a:srgbClr val="2C5234"/>
                </a:solidFill>
              </a:ln>
              <a:effectLst/>
            </c:spPr>
          </c:marker>
          <c:cat>
            <c:numRef>
              <c:f>Sheet1!$A$2:$A$37</c:f>
              <c:numCache>
                <c:formatCode>General</c:formatCode>
                <c:ptCount val="36"/>
                <c:pt idx="0">
                  <c:v>44927</c:v>
                </c:pt>
                <c:pt idx="1">
                  <c:v>44958</c:v>
                </c:pt>
                <c:pt idx="2">
                  <c:v>44986</c:v>
                </c:pt>
                <c:pt idx="3">
                  <c:v>45017</c:v>
                </c:pt>
                <c:pt idx="4">
                  <c:v>45047</c:v>
                </c:pt>
                <c:pt idx="5">
                  <c:v>45078</c:v>
                </c:pt>
                <c:pt idx="6">
                  <c:v>45108</c:v>
                </c:pt>
                <c:pt idx="7">
                  <c:v>45139</c:v>
                </c:pt>
                <c:pt idx="8">
                  <c:v>45170</c:v>
                </c:pt>
                <c:pt idx="9">
                  <c:v>45200</c:v>
                </c:pt>
                <c:pt idx="10">
                  <c:v>45231</c:v>
                </c:pt>
                <c:pt idx="11">
                  <c:v>45261</c:v>
                </c:pt>
                <c:pt idx="12">
                  <c:v>45292</c:v>
                </c:pt>
                <c:pt idx="13">
                  <c:v>45323</c:v>
                </c:pt>
                <c:pt idx="14">
                  <c:v>45352</c:v>
                </c:pt>
                <c:pt idx="15">
                  <c:v>45383</c:v>
                </c:pt>
                <c:pt idx="16">
                  <c:v>45413</c:v>
                </c:pt>
                <c:pt idx="17">
                  <c:v>45444</c:v>
                </c:pt>
                <c:pt idx="18">
                  <c:v>45474</c:v>
                </c:pt>
                <c:pt idx="19">
                  <c:v>45505</c:v>
                </c:pt>
                <c:pt idx="20">
                  <c:v>45536</c:v>
                </c:pt>
                <c:pt idx="21">
                  <c:v>45566</c:v>
                </c:pt>
                <c:pt idx="22">
                  <c:v>45597</c:v>
                </c:pt>
                <c:pt idx="23">
                  <c:v>45627</c:v>
                </c:pt>
                <c:pt idx="24">
                  <c:v>45658</c:v>
                </c:pt>
                <c:pt idx="25">
                  <c:v>45689</c:v>
                </c:pt>
                <c:pt idx="26">
                  <c:v>45717</c:v>
                </c:pt>
                <c:pt idx="27">
                  <c:v>45748</c:v>
                </c:pt>
                <c:pt idx="28">
                  <c:v>45778</c:v>
                </c:pt>
                <c:pt idx="29">
                  <c:v>45809</c:v>
                </c:pt>
                <c:pt idx="30">
                  <c:v>45839</c:v>
                </c:pt>
                <c:pt idx="31">
                  <c:v>45870</c:v>
                </c:pt>
                <c:pt idx="32">
                  <c:v>45901</c:v>
                </c:pt>
                <c:pt idx="33">
                  <c:v>45931</c:v>
                </c:pt>
                <c:pt idx="34">
                  <c:v>45962</c:v>
                </c:pt>
                <c:pt idx="35">
                  <c:v>45992</c:v>
                </c:pt>
              </c:numCache>
            </c:numRef>
          </c:cat>
          <c:val>
            <c:numRef>
              <c:f>Sheet1!$B$2:$B$37</c:f>
              <c:numCache>
                <c:formatCode>#,##0</c:formatCode>
                <c:ptCount val="36"/>
                <c:pt idx="0">
                  <c:v>5785</c:v>
                </c:pt>
                <c:pt idx="1">
                  <c:v>5654</c:v>
                </c:pt>
                <c:pt idx="2">
                  <c:v>6254</c:v>
                </c:pt>
                <c:pt idx="3">
                  <c:v>6196</c:v>
                </c:pt>
                <c:pt idx="4">
                  <c:v>5862</c:v>
                </c:pt>
                <c:pt idx="5">
                  <c:v>5056</c:v>
                </c:pt>
                <c:pt idx="6">
                  <c:v>5596</c:v>
                </c:pt>
                <c:pt idx="7">
                  <c:v>5669</c:v>
                </c:pt>
                <c:pt idx="8">
                  <c:v>6031</c:v>
                </c:pt>
                <c:pt idx="9">
                  <c:v>6315</c:v>
                </c:pt>
                <c:pt idx="10">
                  <c:v>6932</c:v>
                </c:pt>
                <c:pt idx="11">
                  <c:v>8612</c:v>
                </c:pt>
                <c:pt idx="12">
                  <c:v>8664</c:v>
                </c:pt>
                <c:pt idx="13">
                  <c:v>8464</c:v>
                </c:pt>
                <c:pt idx="14">
                  <c:v>8395</c:v>
                </c:pt>
                <c:pt idx="15">
                  <c:v>8919</c:v>
                </c:pt>
                <c:pt idx="16">
                  <c:v>9579</c:v>
                </c:pt>
                <c:pt idx="17">
                  <c:v>10002</c:v>
                </c:pt>
                <c:pt idx="18">
                  <c:v>9406</c:v>
                </c:pt>
                <c:pt idx="19">
                  <c:v>9455</c:v>
                </c:pt>
                <c:pt idx="20">
                  <c:v>9248</c:v>
                </c:pt>
                <c:pt idx="21">
                  <c:v>9157</c:v>
                </c:pt>
                <c:pt idx="22">
                  <c:v>9009</c:v>
                </c:pt>
                <c:pt idx="23">
                  <c:v>8400</c:v>
                </c:pt>
                <c:pt idx="24">
                  <c:v>8368</c:v>
                </c:pt>
                <c:pt idx="25">
                  <c:v>9098</c:v>
                </c:pt>
                <c:pt idx="26">
                  <c:v>8753</c:v>
                </c:pt>
                <c:pt idx="27">
                  <c:v>8876</c:v>
                </c:pt>
                <c:pt idx="28">
                  <c:v>8306</c:v>
                </c:pt>
                <c:pt idx="29">
                  <c:v>8051</c:v>
                </c:pt>
                <c:pt idx="30">
                  <c:v>8902</c:v>
                </c:pt>
                <c:pt idx="31">
                  <c:v>8820</c:v>
                </c:pt>
                <c:pt idx="32">
                  <c:v>9107</c:v>
                </c:pt>
                <c:pt idx="33">
                  <c:v>8698</c:v>
                </c:pt>
                <c:pt idx="34">
                  <c:v>8509</c:v>
                </c:pt>
                <c:pt idx="35">
                  <c:v>8509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3FE5-48BD-ABB7-B46FB26D989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axId val="247008815"/>
        <c:axId val="247006735"/>
      </c:lineChart>
      <c:catAx>
        <c:axId val="247008815"/>
        <c:scaling>
          <c:orientation/>
        </c:scaling>
        <c:delete val="0"/>
        <c:axPos val="b"/>
        <c:numFmt formatCode="yyyy\-mm" sourceLinked="0"/>
        <c:majorTickMark val="none"/>
        <c:minorTickMark val="none"/>
        <c:spPr>
          <a:noFill/>
          <a:ln w="9525" cap="flat" cmpd="sng" algn="ctr">
            <a:noFill/>
            <a:round/>
          </a:ln>
          <a:effectLst/>
        </c:spPr>
        <c:txPr>
          <a:bodyPr rot="-2400000" spcFirstLastPara="1" vertOverflow="ellipsis" wrap="square" anchor="ctr" anchorCtr="1"/>
          <a:p>
            <a:pPr>
              <a:defRPr sz="1197" b="0" i="0" u="none" strike="noStrike" kern="1200" baseline="0" smtId="4294967295">
                <a:solidFill>
                  <a:srgbClr val="253746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sz="1197" b="0" i="0" u="none" strike="noStrike" kern="1200" baseline="0" smtId="4294967295">
              <a:solidFill>
                <a:srgbClr val="253746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c:txPr>
        <c:crossAx val="247006735"/>
        <c:crosses val="autoZero"/>
        <c:auto val="0"/>
        <c:lblOffset/>
        <c:noMultiLvlLbl val="0"/>
      </c:catAx>
      <c:valAx>
        <c:axId val="247006735"/>
        <c:scaling>
          <c:orientation/>
          <c:max val="10000"/>
          <c:min val="50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p>
            <a:pPr>
              <a:defRPr sz="1197" b="0" i="0" u="none" strike="noStrike" kern="1200" baseline="0" smtId="4294967295">
                <a:solidFill>
                  <a:srgbClr val="253746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sz="1197" b="0" i="0" u="none" strike="noStrike" kern="1200" baseline="0" smtId="4294967295">
              <a:solidFill>
                <a:srgbClr val="253746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c:txPr>
        <c:crossAx val="247008815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p>
      <a:pPr>
        <a:defRPr/>
      </a:pPr>
      <a:endParaRPr lang="fi-FI"/>
    </a:p>
  </c:txPr>
  <c:externalData r:id="rId1">
    <c:autoUpdate val="0"/>
  </c:externalData>
</c:chartSpace>
</file>

<file path=ppt/charts/chart2.xml><?xml version="1.0" encoding="utf-8"?>
<c:chartSpace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c="http://schemas.openxmlformats.org/drawingml/20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314696729183197"/>
          <c:y val="0.097629666328430176"/>
          <c:w val="0.64986515045166016"/>
          <c:h val="0.771794319152832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Liukuva vuosivumma,  viimevuosi</c:v>
                </c:pt>
              </c:strCache>
            </c:strRef>
          </c:tx>
          <c:spPr>
            <a:solidFill>
              <a:srgbClr val="8F993E"/>
            </a:solidFill>
            <a:ln>
              <a:noFill/>
            </a:ln>
            <a:effectLst/>
          </c:spPr>
          <c:invertIfNegative val="0"/>
          <c:cat>
            <c:strRef>
              <c:f>Sheet1!$A$2:$A$6</c:f>
              <c:strCache>
                <c:ptCount val="5"/>
                <c:pt idx="0">
                  <c:v>Vuokra-asunnot, pitkä korkotuki</c:v>
                </c:pt>
                <c:pt idx="1">
                  <c:v>Asumisoikeusasunnot</c:v>
                </c:pt>
                <c:pt idx="2">
                  <c:v>Erityisryhmien vuokra-asunnot</c:v>
                </c:pt>
                <c:pt idx="3">
                  <c:v>Vuokra-asunnot, lyhyt korkotuki</c:v>
                </c:pt>
                <c:pt idx="4">
                  <c:v>Takauslainoitetut vuokra-asunnot</c:v>
                </c:pt>
              </c:strCache>
            </c:strRef>
          </c:cat>
          <c:val>
            <c:numRef>
              <c:f>Sheet1!$B$2:$B$6</c:f>
              <c:numCache>
                <c:formatCode>#,##0</c:formatCode>
                <c:ptCount val="5"/>
                <c:pt idx="0">
                  <c:v>2818</c:v>
                </c:pt>
                <c:pt idx="1">
                  <c:v>2452</c:v>
                </c:pt>
                <c:pt idx="2">
                  <c:v>2112</c:v>
                </c:pt>
                <c:pt idx="3">
                  <c:v>1171</c:v>
                </c:pt>
                <c:pt idx="4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4AC-4DB7-B57A-B00A6338634B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Liukuva vuosisumma, kuluvavuosi</c:v>
                </c:pt>
              </c:strCache>
            </c:strRef>
          </c:tx>
          <c:spPr>
            <a:solidFill>
              <a:srgbClr val="2C5234"/>
            </a:solidFill>
            <a:ln>
              <a:noFill/>
            </a:ln>
            <a:effectLst/>
          </c:spPr>
          <c:invertIfNegative val="0"/>
          <c:cat>
            <c:strRef>
              <c:f>Sheet1!$A$2:$A$6</c:f>
              <c:strCache>
                <c:ptCount val="5"/>
                <c:pt idx="0">
                  <c:v>Vuokra-asunnot, pitkä korkotuki</c:v>
                </c:pt>
                <c:pt idx="1">
                  <c:v>Asumisoikeusasunnot</c:v>
                </c:pt>
                <c:pt idx="2">
                  <c:v>Erityisryhmien vuokra-asunnot</c:v>
                </c:pt>
                <c:pt idx="3">
                  <c:v>Vuokra-asunnot, lyhyt korkotuki</c:v>
                </c:pt>
                <c:pt idx="4">
                  <c:v>Takauslainoitetut vuokra-asunnot</c:v>
                </c:pt>
              </c:strCache>
            </c:strRef>
          </c:cat>
          <c:val>
            <c:numRef>
              <c:f>Sheet1!$C$2:$C$6</c:f>
              <c:numCache>
                <c:formatCode>#,##0</c:formatCode>
                <c:ptCount val="5"/>
                <c:pt idx="0">
                  <c:v>2663</c:v>
                </c:pt>
                <c:pt idx="1">
                  <c:v>2425</c:v>
                </c:pt>
                <c:pt idx="2">
                  <c:v>1824</c:v>
                </c:pt>
                <c:pt idx="3">
                  <c:v>1045</c:v>
                </c:pt>
                <c:pt idx="4">
                  <c:v>189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4AC-4DB7-B57A-B00A6338634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gapWidth val="182"/>
        <c:overlap/>
        <c:axId val="1356054911"/>
        <c:axId val="1356055327"/>
      </c:barChart>
      <c:catAx>
        <c:axId val="1356054911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p>
            <a:pPr>
              <a:defRPr sz="1197" b="0" i="0" u="none" strike="noStrike" kern="1200" baseline="0" smtId="4294967295">
                <a:solidFill>
                  <a:srgbClr val="253746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sz="1197" b="0" i="0" u="none" strike="noStrike" kern="1200" baseline="0" smtId="4294967295">
              <a:solidFill>
                <a:srgbClr val="253746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c:txPr>
        <c:crossAx val="1356055327"/>
        <c:crosses val="autoZero"/>
        <c:auto val="0"/>
        <c:lblAlgn val="ctr"/>
        <c:lblOffset/>
        <c:noMultiLvlLbl val="0"/>
      </c:catAx>
      <c:valAx>
        <c:axId val="1356055327"/>
        <c:scaling>
          <c:orientation/>
          <c:max val="3500"/>
        </c:scaling>
        <c:delete val="0"/>
        <c:axPos val="t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p>
            <a:pPr>
              <a:defRPr sz="1197" b="0" i="0" u="none" strike="noStrike" kern="1200" baseline="0" smtId="4294967295">
                <a:solidFill>
                  <a:srgbClr val="253746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sz="1197" b="0" i="0" u="none" strike="noStrike" kern="1200" baseline="0" smtId="4294967295">
              <a:solidFill>
                <a:srgbClr val="253746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c:txPr>
        <c:crossAx val="1356054911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p>
          <a:pPr>
            <a:defRPr sz="1197" b="0" i="0" u="none" strike="noStrike" kern="1200" baseline="0" smtId="4294967295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sz="1197" b="0" i="0" u="none" strike="noStrike" kern="1200" baseline="0" smtId="4294967295">
            <a:solidFill>
              <a:schemeClr val="tx1">
                <a:lumMod val="65000"/>
                <a:lumOff val="35000"/>
              </a:schemeClr>
            </a:solidFill>
            <a:latin typeface="+mn-lt"/>
            <a:ea typeface="+mn-ea"/>
            <a:cs typeface="+mn-cs"/>
          </a:endParaRPr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p>
      <a:pPr>
        <a:defRPr/>
      </a:pPr>
      <a:endParaRPr lang="fi-FI"/>
    </a:p>
  </c:txPr>
  <c:externalData r:id="rId1">
    <c:autoUpdate val="0"/>
  </c:externalData>
</c:chartSpace>
</file>

<file path=ppt/charts/chart3.xml><?xml version="1.0" encoding="utf-8"?>
<c:chartSpace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c="http://schemas.openxmlformats.org/drawingml/20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Liukuva vuosisumma, viimevuosi</c:v>
                </c:pt>
              </c:strCache>
            </c:strRef>
          </c:tx>
          <c:spPr>
            <a:solidFill>
              <a:srgbClr val="8F993E"/>
            </a:solidFill>
            <a:ln>
              <a:noFill/>
            </a:ln>
            <a:effectLst/>
          </c:spPr>
          <c:invertIfNegative val="0"/>
          <c:cat>
            <c:strRef>
              <c:f>Sheet1!$A$2:$A$10</c:f>
              <c:strCache>
                <c:ptCount val="9"/>
                <c:pt idx="0">
                  <c:v>PKS</c:v>
                </c:pt>
                <c:pt idx="1">
                  <c:v>Helsingin muut MAL-kunnat</c:v>
                </c:pt>
                <c:pt idx="2">
                  <c:v>Tampereen MAL-kunnat</c:v>
                </c:pt>
                <c:pt idx="3">
                  <c:v>Turun MAL-kunnat</c:v>
                </c:pt>
                <c:pt idx="4">
                  <c:v>Oulun MAL-kunnat</c:v>
                </c:pt>
                <c:pt idx="5">
                  <c:v>Jyväskylän MAL-kunnat</c:v>
                </c:pt>
                <c:pt idx="6">
                  <c:v>Kuopion MAL-kunnat</c:v>
                </c:pt>
                <c:pt idx="7">
                  <c:v>Lahden MAL-kunnat</c:v>
                </c:pt>
                <c:pt idx="8">
                  <c:v>Muut kuin MAL-kunnat</c:v>
                </c:pt>
              </c:strCache>
            </c:strRef>
          </c:cat>
          <c:val>
            <c:numRef>
              <c:f>Sheet1!$B$2:$B$10</c:f>
              <c:numCache>
                <c:formatCode>#,##0</c:formatCode>
                <c:ptCount val="9"/>
                <c:pt idx="0">
                  <c:v>4152</c:v>
                </c:pt>
                <c:pt idx="1">
                  <c:v>410</c:v>
                </c:pt>
                <c:pt idx="2">
                  <c:v>1141</c:v>
                </c:pt>
                <c:pt idx="3">
                  <c:v>857</c:v>
                </c:pt>
                <c:pt idx="4">
                  <c:v>290</c:v>
                </c:pt>
                <c:pt idx="5">
                  <c:v>376</c:v>
                </c:pt>
                <c:pt idx="6">
                  <c:v>119</c:v>
                </c:pt>
                <c:pt idx="7">
                  <c:v>191</c:v>
                </c:pt>
                <c:pt idx="8">
                  <c:v>1380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F95-4FEB-AB91-4C8022E72B65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Liukuva vuosisumma, kuluva vuosi</c:v>
                </c:pt>
              </c:strCache>
            </c:strRef>
          </c:tx>
          <c:spPr>
            <a:solidFill>
              <a:srgbClr val="2C5234"/>
            </a:solidFill>
            <a:ln>
              <a:noFill/>
            </a:ln>
            <a:effectLst/>
          </c:spPr>
          <c:invertIfNegative val="0"/>
          <c:cat>
            <c:strRef>
              <c:f>Sheet1!$A$2:$A$10</c:f>
              <c:strCache>
                <c:ptCount val="9"/>
                <c:pt idx="0">
                  <c:v>PKS</c:v>
                </c:pt>
                <c:pt idx="1">
                  <c:v>Helsingin muut MAL-kunnat</c:v>
                </c:pt>
                <c:pt idx="2">
                  <c:v>Tampereen MAL-kunnat</c:v>
                </c:pt>
                <c:pt idx="3">
                  <c:v>Turun MAL-kunnat</c:v>
                </c:pt>
                <c:pt idx="4">
                  <c:v>Oulun MAL-kunnat</c:v>
                </c:pt>
                <c:pt idx="5">
                  <c:v>Jyväskylän MAL-kunnat</c:v>
                </c:pt>
                <c:pt idx="6">
                  <c:v>Kuopion MAL-kunnat</c:v>
                </c:pt>
                <c:pt idx="7">
                  <c:v>Lahden MAL-kunnat</c:v>
                </c:pt>
                <c:pt idx="8">
                  <c:v>Muut kuin MAL-kunnat</c:v>
                </c:pt>
              </c:strCache>
            </c:strRef>
          </c:cat>
          <c:val>
            <c:numRef>
              <c:f>Sheet1!$C$2:$C$10</c:f>
              <c:numCache>
                <c:formatCode>#,##0</c:formatCode>
                <c:ptCount val="9"/>
                <c:pt idx="0">
                  <c:v>2957</c:v>
                </c:pt>
                <c:pt idx="1">
                  <c:v>636</c:v>
                </c:pt>
                <c:pt idx="2">
                  <c:v>1469</c:v>
                </c:pt>
                <c:pt idx="3">
                  <c:v>1404</c:v>
                </c:pt>
                <c:pt idx="4">
                  <c:v>245</c:v>
                </c:pt>
                <c:pt idx="5">
                  <c:v>340</c:v>
                </c:pt>
                <c:pt idx="6">
                  <c:v>239</c:v>
                </c:pt>
                <c:pt idx="7">
                  <c:v>176</c:v>
                </c:pt>
                <c:pt idx="8">
                  <c:v>743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F95-4FEB-AB91-4C8022E72B6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gapWidth val="219"/>
        <c:overlap/>
        <c:axId val="929534431"/>
        <c:axId val="929534847"/>
      </c:barChart>
      <c:catAx>
        <c:axId val="929534431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p>
            <a:pPr>
              <a:defRPr sz="1200" b="0" i="0" u="none" strike="noStrike" kern="1200" baseline="0" smtId="4294967295">
                <a:solidFill>
                  <a:srgbClr val="253746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defRPr>
            </a:pPr>
            <a:endParaRPr sz="1200" b="0" i="0" u="none" strike="noStrike" kern="1200" baseline="0" smtId="4294967295">
              <a:solidFill>
                <a:srgbClr val="253746"/>
              </a:solidFill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</c:txPr>
        <c:crossAx val="929534847"/>
        <c:crosses val="autoZero"/>
        <c:auto val="0"/>
        <c:lblAlgn val="ctr"/>
        <c:lblOffset/>
        <c:noMultiLvlLbl val="0"/>
      </c:catAx>
      <c:valAx>
        <c:axId val="929534847"/>
        <c:scaling>
          <c:orientation/>
        </c:scaling>
        <c:delete val="0"/>
        <c:axPos val="t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p>
            <a:pPr>
              <a:defRPr sz="1197" b="0" i="0" u="none" strike="noStrike" kern="1200" baseline="0" smtId="4294967295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sz="1197" b="0" i="0" u="none" strike="noStrike" kern="1200" baseline="0" smtId="4294967295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c:txPr>
        <c:crossAx val="929534431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p>
      <a:pPr>
        <a:defRPr/>
      </a:pPr>
      <a:endParaRPr lang="fi-FI"/>
    </a:p>
  </c:txPr>
  <c:externalData r:id="rId1">
    <c:autoUpdate val="0"/>
  </c:externalData>
</c:chartSpace>
</file>

<file path=ppt/charts/chart4.xml><?xml version="1.0" encoding="utf-8"?>
<c:chartSpace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c="http://schemas.openxmlformats.org/drawingml/20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Osapäätös</c:v>
                </c:pt>
              </c:strCache>
            </c:strRef>
          </c:tx>
          <c:spPr>
            <a:solidFill>
              <a:srgbClr val="2C5234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Vuokra-asunnot, pitkä korkotuki</c:v>
                </c:pt>
                <c:pt idx="1">
                  <c:v>Erityisryhmien vuokra-asunnot</c:v>
                </c:pt>
                <c:pt idx="2">
                  <c:v>Asumisoikeusasunnot</c:v>
                </c:pt>
                <c:pt idx="3">
                  <c:v>Vuokra-asunnot, lyhyt korkotuki</c:v>
                </c:pt>
              </c:strCache>
            </c:strRef>
          </c:cat>
          <c:val>
            <c:numRef>
              <c:f>Sheet1!$B$2:$B$5</c:f>
              <c:numCache>
                <c:formatCode>#,##0</c:formatCode>
                <c:ptCount val="4"/>
                <c:pt idx="0">
                  <c:v>2133</c:v>
                </c:pt>
                <c:pt idx="1">
                  <c:v>952</c:v>
                </c:pt>
                <c:pt idx="2">
                  <c:v>84</c:v>
                </c:pt>
                <c:pt idx="3">
                  <c:v>429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F95-4FEB-AB91-4C8022E72B65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Varauspäätös</c:v>
                </c:pt>
              </c:strCache>
            </c:strRef>
          </c:tx>
          <c:spPr>
            <a:solidFill>
              <a:srgbClr val="8F993E"/>
            </a:solidFill>
            <a:ln>
              <a:noFill/>
            </a:ln>
            <a:effectLst/>
          </c:spPr>
          <c:invertIfNegative val="0"/>
          <c:cat>
            <c:strRef>
              <c:f>Sheet1!$A$2:$A$5</c:f>
              <c:strCache>
                <c:ptCount val="4"/>
                <c:pt idx="0">
                  <c:v>Vuokra-asunnot, pitkä korkotuki</c:v>
                </c:pt>
                <c:pt idx="1">
                  <c:v>Erityisryhmien vuokra-asunnot</c:v>
                </c:pt>
                <c:pt idx="2">
                  <c:v>Asumisoikeusasunnot</c:v>
                </c:pt>
                <c:pt idx="3">
                  <c:v>Vuokra-asunnot, lyhyt korkotuki</c:v>
                </c:pt>
              </c:strCache>
            </c:strRef>
          </c:cat>
          <c:val>
            <c:numRef>
              <c:f>Sheet1!$C$2:$C$5</c:f>
              <c:numCache>
                <c:formatCode>#,##0</c:formatCode>
                <c:ptCount val="4"/>
                <c:pt idx="0">
                  <c:v>2588</c:v>
                </c:pt>
                <c:pt idx="1">
                  <c:v>628</c:v>
                </c:pt>
                <c:pt idx="2">
                  <c:v>0</c:v>
                </c:pt>
                <c:pt idx="3">
                  <c:v>518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F95-4FEB-AB91-4C8022E72B6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gapWidth val="219"/>
        <c:overlap/>
        <c:axId val="929534431"/>
        <c:axId val="929534847"/>
      </c:barChart>
      <c:catAx>
        <c:axId val="929534431"/>
        <c:scaling>
          <c:orientation/>
        </c:scaling>
        <c:delete val="0"/>
        <c:axPos val="l"/>
        <c:numFmt formatCode="General" sourceLinked="1"/>
        <c:majorTickMark val="none"/>
        <c:minorTickMark val="none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p>
            <a:pPr>
              <a:defRPr sz="1200" b="0" i="0" u="none" strike="noStrike" kern="1200" baseline="0" smtId="4294967295">
                <a:solidFill>
                  <a:srgbClr val="253746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defRPr>
            </a:pPr>
            <a:endParaRPr sz="1200" b="0" i="0" u="none" strike="noStrike" kern="1200" baseline="0" smtId="4294967295">
              <a:solidFill>
                <a:srgbClr val="253746"/>
              </a:solidFill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</c:txPr>
        <c:crossAx val="929534847"/>
        <c:crosses val="autoZero"/>
        <c:auto val="0"/>
        <c:lblAlgn val="ctr"/>
        <c:lblOffset/>
        <c:noMultiLvlLbl val="0"/>
      </c:catAx>
      <c:valAx>
        <c:axId val="929534847"/>
        <c:scaling>
          <c:orientation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p>
            <a:pPr>
              <a:defRPr sz="1197" b="0" i="0" u="none" strike="noStrike" kern="1200" baseline="0" smtId="4294967295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sz="1197" b="0" i="0" u="none" strike="noStrike" kern="1200" baseline="0" smtId="4294967295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c:txPr>
        <c:crossAx val="929534431"/>
        <c:crosses val="autoZero"/>
        <c:crossBetween val="between"/>
        <c:majorUnit val="1000"/>
      </c:valAx>
      <c:spPr>
        <a:noFill/>
        <a:ln>
          <a:noFill/>
        </a:ln>
        <a:effectLst/>
      </c:spPr>
    </c:plotArea>
    <c:legend>
      <c:legendPos val="b"/>
      <c:legendEntry>
        <c:idx val="0"/>
        <c:txPr>
          <a:bodyPr rot="0" spcFirstLastPara="1" vertOverflow="ellipsis" vert="horz" wrap="square" anchor="ctr" anchorCtr="1"/>
          <a:p>
            <a:pPr>
              <a:defRPr sz="1400" b="0" i="0" u="none" strike="noStrike" kern="1200" baseline="0" smtId="4294967295">
                <a:solidFill>
                  <a:srgbClr val="253746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sz="1400" b="0" i="0" u="none" strike="noStrike" kern="1200" baseline="0" smtId="4294967295">
              <a:solidFill>
                <a:srgbClr val="253746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c:txPr>
      </c:legendEntry>
      <c:legendEntry>
        <c:idx val="1"/>
        <c:txPr>
          <a:bodyPr rot="0" spcFirstLastPara="1" vertOverflow="ellipsis" vert="horz" wrap="square" anchor="ctr" anchorCtr="1"/>
          <a:p>
            <a:pPr>
              <a:defRPr sz="1400" b="0" i="0" u="none" strike="noStrike" kern="1200" baseline="0" smtId="4294967295">
                <a:solidFill>
                  <a:srgbClr val="253746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sz="1400" b="0" i="0" u="none" strike="noStrike" kern="1200" baseline="0" smtId="4294967295">
              <a:solidFill>
                <a:srgbClr val="253746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c:txPr>
      </c:legendEntry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p>
          <a:pPr>
            <a:defRPr sz="1197" b="0" i="0" u="none" strike="noStrike" kern="1200" baseline="0" smtId="4294967295">
              <a:solidFill>
                <a:srgbClr val="253746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sz="1197" b="0" i="0" u="none" strike="noStrike" kern="1200" baseline="0" smtId="4294967295">
            <a:solidFill>
              <a:srgbClr val="253746"/>
            </a:solidFill>
            <a:latin typeface="Arial" panose="020b0604020202020204" pitchFamily="34" charset="0"/>
            <a:ea typeface="+mn-ea"/>
            <a:cs typeface="Arial" panose="020b0604020202020204" pitchFamily="34" charset="0"/>
          </a:endParaRPr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p>
      <a:pPr>
        <a:defRPr/>
      </a:pPr>
      <a:endParaRPr lang="fi-FI"/>
    </a:p>
  </c:txPr>
  <c:externalData r:id="rId1">
    <c:autoUpdate val="0"/>
  </c:externalData>
</c:chartSpace>
</file>

<file path=ppt/charts/colors1.xml><?xml version="1.0" encoding="utf-8"?>
<cs:colorStyle xmlns:a="http://schemas.openxmlformats.org/drawingml/2006/main" xmlns:cs="http://schemas.microsoft.com/office/drawing/2012/chartStyle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a="http://schemas.openxmlformats.org/drawingml/2006/main" xmlns:cs="http://schemas.microsoft.com/office/drawing/2012/chartStyle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a="http://schemas.openxmlformats.org/drawingml/2006/main" xmlns:cs="http://schemas.microsoft.com/office/drawing/2012/chartStyle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a="http://schemas.openxmlformats.org/drawingml/2006/main" xmlns:cs="http://schemas.microsoft.com/office/drawing/2012/chartStyle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a="http://schemas.openxmlformats.org/drawingml/2006/main" xmlns:r="http://schemas.openxmlformats.org/officeDocument/2006/relationships" xmlns:cs="http://schemas.microsoft.com/office/drawing/2012/chartStyle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a="http://schemas.openxmlformats.org/drawingml/2006/main" xmlns:r="http://schemas.openxmlformats.org/officeDocument/2006/relationships" xmlns:cs="http://schemas.microsoft.com/office/drawing/2012/chartStyle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a="http://schemas.openxmlformats.org/drawingml/2006/main" xmlns:r="http://schemas.openxmlformats.org/officeDocument/2006/relationships" xmlns:cs="http://schemas.microsoft.com/office/drawing/2012/chartStyle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a="http://schemas.openxmlformats.org/drawingml/2006/main" xmlns:r="http://schemas.openxmlformats.org/officeDocument/2006/relationships" xmlns:cs="http://schemas.microsoft.com/office/drawing/2012/chartStyle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&#65279;<?xml version="1.0" encoding="utf-8" standalone="yes"?><Relationships xmlns="http://schemas.openxmlformats.org/package/2006/relationships"><Relationship Id="rId1" Type="http://schemas.openxmlformats.org/officeDocument/2006/relationships/theme" Target="../theme/theme4.xml" 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C4FAFF1C-FEA4-4EB7-80F5-B0965358E8B6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B377FB6E-7D13-484B-82F2-6FC891135D77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9220" name="Rectangle 4">
            <a:extLst>
              <a:ext uri="{FF2B5EF4-FFF2-40B4-BE49-F238E27FC236}">
                <a16:creationId xmlns:a16="http://schemas.microsoft.com/office/drawing/2014/main" id="{072C1D60-6F19-4DEC-8F73-4828AFB17A79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9221" name="Rectangle 5">
            <a:extLst>
              <a:ext uri="{FF2B5EF4-FFF2-40B4-BE49-F238E27FC236}">
                <a16:creationId xmlns:a16="http://schemas.microsoft.com/office/drawing/2014/main" id="{54813D9F-411F-4D27-8D90-7196BDFF0E6B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B2B85A01-A206-404E-8C49-9B9C8F38A517}" type="slidenum">
              <a:rPr lang="fi-FI" altLang="fi-FI"/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&#65279;<?xml version="1.0" encoding="utf-8" standalone="yes"?><Relationships xmlns="http://schemas.openxmlformats.org/package/2006/relationships"><Relationship Id="rId1" Type="http://schemas.openxmlformats.org/officeDocument/2006/relationships/theme" Target="../theme/theme3.xml" /></Relationships>
</file>

<file path=ppt/notesMasters/notesMaster1.xml><?xml version="1.0" encoding="utf-8"?>
<p:notes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7996089C-55CD-4E89-AAB8-18EF4CEF9EB2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id="{99A1E4DC-E139-433B-AA8A-AF8559542925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14340" name="Rectangle 4">
            <a:extLst>
              <a:ext uri="{FF2B5EF4-FFF2-40B4-BE49-F238E27FC236}">
                <a16:creationId xmlns:a16="http://schemas.microsoft.com/office/drawing/2014/main" id="{EAF48BA4-CF60-42AD-BA8E-3B6E85D0CE77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>
            <a:extLst>
              <a:ext uri="{FF2B5EF4-FFF2-40B4-BE49-F238E27FC236}">
                <a16:creationId xmlns:a16="http://schemas.microsoft.com/office/drawing/2014/main" id="{AB304580-9FBC-452B-AF18-B100F1F7C0B1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noProof="0"/>
              <a:t>Click to edit Master text styles</a:t>
            </a:r>
          </a:p>
          <a:p>
            <a:pPr lvl="1"/>
            <a:r>
              <a:rPr lang="fi-FI" noProof="0"/>
              <a:t>Second level</a:t>
            </a:r>
          </a:p>
          <a:p>
            <a:pPr lvl="2"/>
            <a:r>
              <a:rPr lang="fi-FI" noProof="0"/>
              <a:t>Third level</a:t>
            </a:r>
          </a:p>
          <a:p>
            <a:pPr lvl="3"/>
            <a:r>
              <a:rPr lang="fi-FI" noProof="0"/>
              <a:t>Fourth level</a:t>
            </a:r>
          </a:p>
          <a:p>
            <a:pPr lvl="4"/>
            <a:r>
              <a:rPr lang="fi-FI" noProof="0"/>
              <a:t>Fifth level</a:t>
            </a:r>
          </a:p>
        </p:txBody>
      </p:sp>
      <p:sp>
        <p:nvSpPr>
          <p:cNvPr id="5126" name="Rectangle 6">
            <a:extLst>
              <a:ext uri="{FF2B5EF4-FFF2-40B4-BE49-F238E27FC236}">
                <a16:creationId xmlns:a16="http://schemas.microsoft.com/office/drawing/2014/main" id="{57B73496-7FAC-4E1E-8F2D-72583F72256B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127" name="Rectangle 7">
            <a:extLst>
              <a:ext uri="{FF2B5EF4-FFF2-40B4-BE49-F238E27FC236}">
                <a16:creationId xmlns:a16="http://schemas.microsoft.com/office/drawing/2014/main" id="{36E3CDDB-D9C6-4269-B3BA-73163522A7D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92399F69-7DCC-478A-8094-2E2C021CE800}" type="slidenum">
              <a:rPr lang="fi-FI" altLang="fi-FI"/>
              <a:t>‹#›</a:t>
            </a:fld>
            <a:endParaRPr lang="fi-FI" altLang="fi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/>
        <a:ea typeface="ヒラギノ角ゴ Pro W3" pitchFamily="32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/>
        <a:ea typeface="ヒラギノ角ゴ Pro W3" pitchFamily="32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/>
        <a:ea typeface="ヒラギノ角ゴ Pro W3" pitchFamily="32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/>
        <a:ea typeface="ヒラギノ角ゴ Pro W3" pitchFamily="32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/>
        <a:ea typeface="ヒラギノ角ゴ Pro W3" pitchFamily="32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2.xml" /><Relationship Id="rId2" Type="http://schemas.openxmlformats.org/officeDocument/2006/relationships/notesMaster" Target="../notesMasters/notesMaster1.xml" /></Relationships>
</file>

<file path=ppt/notesSlides/_rels/notesSlide2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3.xml" /><Relationship Id="rId2" Type="http://schemas.openxmlformats.org/officeDocument/2006/relationships/notesMaster" Target="../notesMasters/notesMaster1.xml" /></Relationships>
</file>

<file path=ppt/notesSlides/_rels/notesSlide3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5.xml" /><Relationship Id="rId2" Type="http://schemas.openxmlformats.org/officeDocument/2006/relationships/notesMaster" Target="../notesMasters/notesMaster1.xml" /></Relationships>
</file>

<file path=ppt/notesSlides/_rels/notesSlide4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6.xml" /><Relationship Id="rId2" Type="http://schemas.openxmlformats.org/officeDocument/2006/relationships/notesMaster" Target="../notesMasters/notesMaster1.xml" /></Relationships>
</file>

<file path=ppt/notesSlides/_rels/notesSlide5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7.xml" /><Relationship Id="rId2" Type="http://schemas.openxmlformats.org/officeDocument/2006/relationships/notesMaster" Target="../notesMasters/notesMaster1.xml" /></Relationships>
</file>

<file path=ppt/notesSlides/_rels/notesSlide6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8.xml" /><Relationship Id="rId2" Type="http://schemas.openxmlformats.org/officeDocument/2006/relationships/notesMaster" Target="../notesMasters/notesMaster1.xml" /></Relationships>
</file>

<file path=ppt/notesSlides/_rels/notesSlide7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9.xml" /><Relationship Id="rId2" Type="http://schemas.openxmlformats.org/officeDocument/2006/relationships/notesMaster" Target="../notesMasters/notesMaster1.xml" /></Relationships>
</file>

<file path=ppt/notesSlides/_rels/notesSlide8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10.xml" /><Relationship Id="rId2" Type="http://schemas.openxmlformats.org/officeDocument/2006/relationships/notesMaster" Target="../notesMasters/notesMaster1.xml" /></Relationships>
</file>

<file path=ppt/notesSlides/notesSlide1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7410" name="Rectangle 7">
            <a:extLst>
              <a:ext uri="{FF2B5EF4-FFF2-40B4-BE49-F238E27FC236}">
                <a16:creationId xmlns:a16="http://schemas.microsoft.com/office/drawing/2014/main" id="{0A9BF91D-46DF-494F-8D11-D95487DA60F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9pPr>
          </a:lstStyle>
          <a:p>
            <a:fld id="{8BC4043E-F162-4109-8C62-E4E3C4239E4F}" type="slidenum">
              <a:rPr lang="fi-FI" altLang="fi-FI" sz="1200"/>
              <a:t>2</a:t>
            </a:fld>
            <a:endParaRPr lang="fi-FI" altLang="fi-FI" sz="1200"/>
          </a:p>
        </p:txBody>
      </p:sp>
      <p:sp>
        <p:nvSpPr>
          <p:cNvPr id="17411" name="Rectangle 2">
            <a:extLst>
              <a:ext uri="{FF2B5EF4-FFF2-40B4-BE49-F238E27FC236}">
                <a16:creationId xmlns:a16="http://schemas.microsoft.com/office/drawing/2014/main" id="{709E98AB-01CE-4FF6-A1FC-2EFAEE8D9BE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17412" name="Rectangle 3">
            <a:extLst>
              <a:ext uri="{FF2B5EF4-FFF2-40B4-BE49-F238E27FC236}">
                <a16:creationId xmlns:a16="http://schemas.microsoft.com/office/drawing/2014/main" id="{80C5A8F7-22D5-4510-BC71-F92567901F7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fi-FI" altLang="fi-FI">
                <a:latin typeface="Arial" panose="020b0604020202020204" pitchFamily="34" charset="0"/>
              </a:rPr>
              <a:t>kaksipalstaisen esitysdian malli</a:t>
            </a:r>
          </a:p>
        </p:txBody>
      </p:sp>
    </p:spTree>
    <p:extLst>
      <p:ext uri="{BB962C8B-B14F-4D97-AF65-F5344CB8AC3E}">
        <p14:creationId xmlns:p14="http://schemas.microsoft.com/office/powerpoint/2010/main" val="286814181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6386" name="Rectangle 7">
            <a:extLst>
              <a:ext uri="{FF2B5EF4-FFF2-40B4-BE49-F238E27FC236}">
                <a16:creationId xmlns:a16="http://schemas.microsoft.com/office/drawing/2014/main" id="{7732FD03-3E66-4F2C-84FF-000733642E4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9pPr>
          </a:lstStyle>
          <a:p>
            <a:fld id="{7D8349AA-31AC-40A8-BE86-37C799C1AFE6}" type="slidenum">
              <a:rPr lang="fi-FI" altLang="fi-FI" sz="1200"/>
              <a:t>3</a:t>
            </a:fld>
            <a:endParaRPr lang="fi-FI" altLang="fi-FI" sz="1200"/>
          </a:p>
        </p:txBody>
      </p:sp>
      <p:sp>
        <p:nvSpPr>
          <p:cNvPr id="16387" name="Rectangle 2">
            <a:extLst>
              <a:ext uri="{FF2B5EF4-FFF2-40B4-BE49-F238E27FC236}">
                <a16:creationId xmlns:a16="http://schemas.microsoft.com/office/drawing/2014/main" id="{79BC51DC-A4EF-4335-94B9-A09DC03ADCD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16388" name="Rectangle 3">
            <a:extLst>
              <a:ext uri="{FF2B5EF4-FFF2-40B4-BE49-F238E27FC236}">
                <a16:creationId xmlns:a16="http://schemas.microsoft.com/office/drawing/2014/main" id="{0C0E09A3-DA42-41CD-AEE6-C168778CA50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fi-FI" altLang="fi-FI">
                <a:latin typeface="Arial" panose="020b0604020202020204" pitchFamily="34" charset="0"/>
              </a:rPr>
              <a:t>yksipalstaisen esitysdian malli</a:t>
            </a:r>
          </a:p>
        </p:txBody>
      </p:sp>
    </p:spTree>
    <p:extLst>
      <p:ext uri="{BB962C8B-B14F-4D97-AF65-F5344CB8AC3E}">
        <p14:creationId xmlns:p14="http://schemas.microsoft.com/office/powerpoint/2010/main" val="324171951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6386" name="Rectangle 7">
            <a:extLst>
              <a:ext uri="{FF2B5EF4-FFF2-40B4-BE49-F238E27FC236}">
                <a16:creationId xmlns:a16="http://schemas.microsoft.com/office/drawing/2014/main" id="{7732FD03-3E66-4F2C-84FF-000733642E4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9pPr>
          </a:lstStyle>
          <a:p>
            <a:fld id="{7D8349AA-31AC-40A8-BE86-37C799C1AFE6}" type="slidenum">
              <a:rPr lang="fi-FI" altLang="fi-FI" sz="1200"/>
              <a:t>5</a:t>
            </a:fld>
            <a:endParaRPr lang="fi-FI" altLang="fi-FI" sz="1200"/>
          </a:p>
        </p:txBody>
      </p:sp>
      <p:sp>
        <p:nvSpPr>
          <p:cNvPr id="16387" name="Rectangle 2">
            <a:extLst>
              <a:ext uri="{FF2B5EF4-FFF2-40B4-BE49-F238E27FC236}">
                <a16:creationId xmlns:a16="http://schemas.microsoft.com/office/drawing/2014/main" id="{79BC51DC-A4EF-4335-94B9-A09DC03ADCD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16388" name="Rectangle 3">
            <a:extLst>
              <a:ext uri="{FF2B5EF4-FFF2-40B4-BE49-F238E27FC236}">
                <a16:creationId xmlns:a16="http://schemas.microsoft.com/office/drawing/2014/main" id="{0C0E09A3-DA42-41CD-AEE6-C168778CA50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fi-FI" altLang="fi-FI">
                <a:latin typeface="Arial" panose="020b0604020202020204" pitchFamily="34" charset="0"/>
              </a:rPr>
              <a:t>yksipalstaisen esitysdian malli</a:t>
            </a:r>
          </a:p>
        </p:txBody>
      </p:sp>
    </p:spTree>
    <p:extLst>
      <p:ext uri="{BB962C8B-B14F-4D97-AF65-F5344CB8AC3E}">
        <p14:creationId xmlns:p14="http://schemas.microsoft.com/office/powerpoint/2010/main" val="296587688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7410" name="Rectangle 7">
            <a:extLst>
              <a:ext uri="{FF2B5EF4-FFF2-40B4-BE49-F238E27FC236}">
                <a16:creationId xmlns:a16="http://schemas.microsoft.com/office/drawing/2014/main" id="{0A9BF91D-46DF-494F-8D11-D95487DA60F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9pPr>
          </a:lstStyle>
          <a:p>
            <a:fld id="{8BC4043E-F162-4109-8C62-E4E3C4239E4F}" type="slidenum">
              <a:rPr lang="fi-FI" altLang="fi-FI" sz="1200"/>
              <a:t>6</a:t>
            </a:fld>
            <a:endParaRPr lang="fi-FI" altLang="fi-FI" sz="1200"/>
          </a:p>
        </p:txBody>
      </p:sp>
      <p:sp>
        <p:nvSpPr>
          <p:cNvPr id="17411" name="Rectangle 2">
            <a:extLst>
              <a:ext uri="{FF2B5EF4-FFF2-40B4-BE49-F238E27FC236}">
                <a16:creationId xmlns:a16="http://schemas.microsoft.com/office/drawing/2014/main" id="{709E98AB-01CE-4FF6-A1FC-2EFAEE8D9BE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17412" name="Rectangle 3">
            <a:extLst>
              <a:ext uri="{FF2B5EF4-FFF2-40B4-BE49-F238E27FC236}">
                <a16:creationId xmlns:a16="http://schemas.microsoft.com/office/drawing/2014/main" id="{80C5A8F7-22D5-4510-BC71-F92567901F7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fi-FI" altLang="fi-FI">
                <a:latin typeface="Arial" panose="020b0604020202020204" pitchFamily="34" charset="0"/>
              </a:rPr>
              <a:t>kaksipalstaisen esitysdian malli</a:t>
            </a:r>
          </a:p>
        </p:txBody>
      </p:sp>
    </p:spTree>
    <p:extLst>
      <p:ext uri="{BB962C8B-B14F-4D97-AF65-F5344CB8AC3E}">
        <p14:creationId xmlns:p14="http://schemas.microsoft.com/office/powerpoint/2010/main" val="52191210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6386" name="Rectangle 7">
            <a:extLst>
              <a:ext uri="{FF2B5EF4-FFF2-40B4-BE49-F238E27FC236}">
                <a16:creationId xmlns:a16="http://schemas.microsoft.com/office/drawing/2014/main" id="{7732FD03-3E66-4F2C-84FF-000733642E4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9pPr>
          </a:lstStyle>
          <a:p>
            <a:fld id="{7D8349AA-31AC-40A8-BE86-37C799C1AFE6}" type="slidenum">
              <a:rPr lang="fi-FI" altLang="fi-FI" sz="1200"/>
              <a:t>7</a:t>
            </a:fld>
            <a:endParaRPr lang="fi-FI" altLang="fi-FI" sz="1200"/>
          </a:p>
        </p:txBody>
      </p:sp>
      <p:sp>
        <p:nvSpPr>
          <p:cNvPr id="16387" name="Rectangle 2">
            <a:extLst>
              <a:ext uri="{FF2B5EF4-FFF2-40B4-BE49-F238E27FC236}">
                <a16:creationId xmlns:a16="http://schemas.microsoft.com/office/drawing/2014/main" id="{79BC51DC-A4EF-4335-94B9-A09DC03ADCD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16388" name="Rectangle 3">
            <a:extLst>
              <a:ext uri="{FF2B5EF4-FFF2-40B4-BE49-F238E27FC236}">
                <a16:creationId xmlns:a16="http://schemas.microsoft.com/office/drawing/2014/main" id="{0C0E09A3-DA42-41CD-AEE6-C168778CA50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fi-FI" altLang="fi-FI">
                <a:latin typeface="Arial" panose="020b0604020202020204" pitchFamily="34" charset="0"/>
              </a:rPr>
              <a:t>yksipalstaisen esitysdian malli</a:t>
            </a:r>
          </a:p>
        </p:txBody>
      </p:sp>
    </p:spTree>
    <p:extLst>
      <p:ext uri="{BB962C8B-B14F-4D97-AF65-F5344CB8AC3E}">
        <p14:creationId xmlns:p14="http://schemas.microsoft.com/office/powerpoint/2010/main" val="332240895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7410" name="Rectangle 7">
            <a:extLst>
              <a:ext uri="{FF2B5EF4-FFF2-40B4-BE49-F238E27FC236}">
                <a16:creationId xmlns:a16="http://schemas.microsoft.com/office/drawing/2014/main" id="{0A9BF91D-46DF-494F-8D11-D95487DA60F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9pPr>
          </a:lstStyle>
          <a:p>
            <a:fld id="{8BC4043E-F162-4109-8C62-E4E3C4239E4F}" type="slidenum">
              <a:rPr lang="fi-FI" altLang="fi-FI" sz="1200"/>
              <a:t>8</a:t>
            </a:fld>
            <a:endParaRPr lang="fi-FI" altLang="fi-FI" sz="1200"/>
          </a:p>
        </p:txBody>
      </p:sp>
      <p:sp>
        <p:nvSpPr>
          <p:cNvPr id="17411" name="Rectangle 2">
            <a:extLst>
              <a:ext uri="{FF2B5EF4-FFF2-40B4-BE49-F238E27FC236}">
                <a16:creationId xmlns:a16="http://schemas.microsoft.com/office/drawing/2014/main" id="{709E98AB-01CE-4FF6-A1FC-2EFAEE8D9BE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17412" name="Rectangle 3">
            <a:extLst>
              <a:ext uri="{FF2B5EF4-FFF2-40B4-BE49-F238E27FC236}">
                <a16:creationId xmlns:a16="http://schemas.microsoft.com/office/drawing/2014/main" id="{80C5A8F7-22D5-4510-BC71-F92567901F7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fi-FI" altLang="fi-FI">
                <a:latin typeface="Arial" panose="020b0604020202020204" pitchFamily="34" charset="0"/>
              </a:rPr>
              <a:t>kaksipalstaisen esitysdian malli</a:t>
            </a:r>
          </a:p>
        </p:txBody>
      </p:sp>
    </p:spTree>
    <p:extLst>
      <p:ext uri="{BB962C8B-B14F-4D97-AF65-F5344CB8AC3E}">
        <p14:creationId xmlns:p14="http://schemas.microsoft.com/office/powerpoint/2010/main" val="212386248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7410" name="Rectangle 7">
            <a:extLst>
              <a:ext uri="{FF2B5EF4-FFF2-40B4-BE49-F238E27FC236}">
                <a16:creationId xmlns:a16="http://schemas.microsoft.com/office/drawing/2014/main" id="{0A9BF91D-46DF-494F-8D11-D95487DA60F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9pPr>
          </a:lstStyle>
          <a:p>
            <a:fld id="{8BC4043E-F162-4109-8C62-E4E3C4239E4F}" type="slidenum">
              <a:rPr lang="fi-FI" altLang="fi-FI" sz="1200"/>
              <a:t>9</a:t>
            </a:fld>
            <a:endParaRPr lang="fi-FI" altLang="fi-FI" sz="1200"/>
          </a:p>
        </p:txBody>
      </p:sp>
      <p:sp>
        <p:nvSpPr>
          <p:cNvPr id="17411" name="Rectangle 2">
            <a:extLst>
              <a:ext uri="{FF2B5EF4-FFF2-40B4-BE49-F238E27FC236}">
                <a16:creationId xmlns:a16="http://schemas.microsoft.com/office/drawing/2014/main" id="{709E98AB-01CE-4FF6-A1FC-2EFAEE8D9BE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17412" name="Rectangle 3">
            <a:extLst>
              <a:ext uri="{FF2B5EF4-FFF2-40B4-BE49-F238E27FC236}">
                <a16:creationId xmlns:a16="http://schemas.microsoft.com/office/drawing/2014/main" id="{80C5A8F7-22D5-4510-BC71-F92567901F7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fi-FI" altLang="fi-FI">
                <a:latin typeface="Arial" panose="020b0604020202020204" pitchFamily="34" charset="0"/>
              </a:rPr>
              <a:t>kaksipalstaisen esitysdian malli</a:t>
            </a:r>
          </a:p>
        </p:txBody>
      </p:sp>
    </p:spTree>
    <p:extLst>
      <p:ext uri="{BB962C8B-B14F-4D97-AF65-F5344CB8AC3E}">
        <p14:creationId xmlns:p14="http://schemas.microsoft.com/office/powerpoint/2010/main" val="308460396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6386" name="Rectangle 7">
            <a:extLst>
              <a:ext uri="{FF2B5EF4-FFF2-40B4-BE49-F238E27FC236}">
                <a16:creationId xmlns:a16="http://schemas.microsoft.com/office/drawing/2014/main" id="{7732FD03-3E66-4F2C-84FF-000733642E4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9pPr>
          </a:lstStyle>
          <a:p>
            <a:fld id="{7D8349AA-31AC-40A8-BE86-37C799C1AFE6}" type="slidenum">
              <a:rPr lang="fi-FI" altLang="fi-FI" sz="1200"/>
              <a:t>10</a:t>
            </a:fld>
            <a:endParaRPr lang="fi-FI" altLang="fi-FI" sz="1200"/>
          </a:p>
        </p:txBody>
      </p:sp>
      <p:sp>
        <p:nvSpPr>
          <p:cNvPr id="16387" name="Rectangle 2">
            <a:extLst>
              <a:ext uri="{FF2B5EF4-FFF2-40B4-BE49-F238E27FC236}">
                <a16:creationId xmlns:a16="http://schemas.microsoft.com/office/drawing/2014/main" id="{79BC51DC-A4EF-4335-94B9-A09DC03ADCD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16388" name="Rectangle 3">
            <a:extLst>
              <a:ext uri="{FF2B5EF4-FFF2-40B4-BE49-F238E27FC236}">
                <a16:creationId xmlns:a16="http://schemas.microsoft.com/office/drawing/2014/main" id="{0C0E09A3-DA42-41CD-AEE6-C168778CA50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fi-FI" altLang="fi-FI">
                <a:latin typeface="Arial" panose="020b0604020202020204" pitchFamily="34" charset="0"/>
              </a:rPr>
              <a:t>yksipalstaisen esitysdian malli</a:t>
            </a:r>
          </a:p>
        </p:txBody>
      </p:sp>
    </p:spTree>
    <p:extLst>
      <p:ext uri="{BB962C8B-B14F-4D97-AF65-F5344CB8AC3E}">
        <p14:creationId xmlns:p14="http://schemas.microsoft.com/office/powerpoint/2010/main" val="4064569095"/>
      </p:ext>
    </p:extLst>
  </p:cSld>
  <p:clrMapOvr>
    <a:masterClrMapping/>
  </p:clrMapOvr>
</p:notes>
</file>

<file path=ppt/slideLayouts/_rels/slideLayout1.xml.rels>&#65279;<?xml version="1.0" encoding="utf-8" standalone="yes"?><Relationships xmlns="http://schemas.openxmlformats.org/package/2006/relationships"><Relationship Id="rId1" Type="http://schemas.openxmlformats.org/officeDocument/2006/relationships/image" Target="../media/image1.png" /><Relationship Id="rId2" Type="http://schemas.openxmlformats.org/officeDocument/2006/relationships/slideMaster" Target="../slideMasters/slideMaster1.xml" /></Relationships>
</file>

<file path=ppt/slideLayouts/_rels/slideLayout10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2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3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4.xml.rels>&#65279;<?xml version="1.0" encoding="utf-8" standalone="yes"?><Relationships xmlns="http://schemas.openxmlformats.org/package/2006/relationships"><Relationship Id="rId1" Type="http://schemas.openxmlformats.org/officeDocument/2006/relationships/image" Target="../media/image2.png" /><Relationship Id="rId2" Type="http://schemas.openxmlformats.org/officeDocument/2006/relationships/slideMaster" Target="../slideMasters/slideMaster1.xml" /></Relationships>
</file>

<file path=ppt/slideLayouts/_rels/slideLayout15.xml.rels>&#65279;<?xml version="1.0" encoding="utf-8" standalone="yes"?><Relationships xmlns="http://schemas.openxmlformats.org/package/2006/relationships"><Relationship Id="rId1" Type="http://schemas.openxmlformats.org/officeDocument/2006/relationships/image" Target="../media/image3.png" /><Relationship Id="rId2" Type="http://schemas.openxmlformats.org/officeDocument/2006/relationships/image" Target="../media/image4.svg" /><Relationship Id="rId3" Type="http://schemas.openxmlformats.org/officeDocument/2006/relationships/image" Target="../media/image5.png" /><Relationship Id="rId4" Type="http://schemas.openxmlformats.org/officeDocument/2006/relationships/image" Target="../media/image6.svg" /><Relationship Id="rId5" Type="http://schemas.openxmlformats.org/officeDocument/2006/relationships/image" Target="../media/image2.png" /><Relationship Id="rId6" Type="http://schemas.openxmlformats.org/officeDocument/2006/relationships/image" Target="../media/image7.png" /><Relationship Id="rId7" Type="http://schemas.openxmlformats.org/officeDocument/2006/relationships/image" Target="../media/image8.svg" /><Relationship Id="rId8" Type="http://schemas.openxmlformats.org/officeDocument/2006/relationships/slideMaster" Target="../slideMasters/slideMaster2.xml" /></Relationships>
</file>

<file path=ppt/slideLayouts/_rels/slideLayout16.xml.rels>&#65279;<?xml version="1.0" encoding="utf-8" standalone="yes"?><Relationships xmlns="http://schemas.openxmlformats.org/package/2006/relationships"><Relationship Id="rId1" Type="http://schemas.openxmlformats.org/officeDocument/2006/relationships/image" Target="../media/image2.png" /><Relationship Id="rId2" Type="http://schemas.openxmlformats.org/officeDocument/2006/relationships/slideMaster" Target="../slideMasters/slideMaster2.xml" /></Relationships>
</file>

<file path=ppt/slideLayouts/_rels/slideLayout17.xml.rels>&#65279;<?xml version="1.0" encoding="utf-8" standalone="yes"?><Relationships xmlns="http://schemas.openxmlformats.org/package/2006/relationships"><Relationship Id="rId1" Type="http://schemas.openxmlformats.org/officeDocument/2006/relationships/image" Target="../media/image2.png" /><Relationship Id="rId2" Type="http://schemas.openxmlformats.org/officeDocument/2006/relationships/slideMaster" Target="../slideMasters/slideMaster2.xml" /></Relationships>
</file>

<file path=ppt/slideLayouts/_rels/slideLayout18.xml.rels>&#65279;<?xml version="1.0" encoding="utf-8" standalone="yes"?><Relationships xmlns="http://schemas.openxmlformats.org/package/2006/relationships"><Relationship Id="rId1" Type="http://schemas.openxmlformats.org/officeDocument/2006/relationships/image" Target="../media/image1.png" /><Relationship Id="rId2" Type="http://schemas.openxmlformats.org/officeDocument/2006/relationships/slideMaster" Target="../slideMasters/slideMaster2.xml" /></Relationships>
</file>

<file path=ppt/slideLayouts/_rels/slideLayout19.xml.rels>&#65279;<?xml version="1.0" encoding="utf-8" standalone="yes"?><Relationships xmlns="http://schemas.openxmlformats.org/package/2006/relationships"><Relationship Id="rId1" Type="http://schemas.openxmlformats.org/officeDocument/2006/relationships/image" Target="../media/image1.png" /><Relationship Id="rId2" Type="http://schemas.openxmlformats.org/officeDocument/2006/relationships/slideMaster" Target="../slideMasters/slideMaster2.xml" /></Relationships>
</file>

<file path=ppt/slideLayouts/_rels/slideLayout2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0.xml.rels>&#65279;<?xml version="1.0" encoding="utf-8" standalone="yes"?><Relationships xmlns="http://schemas.openxmlformats.org/package/2006/relationships"><Relationship Id="rId1" Type="http://schemas.openxmlformats.org/officeDocument/2006/relationships/image" Target="../media/image2.png" /><Relationship Id="rId2" Type="http://schemas.openxmlformats.org/officeDocument/2006/relationships/image" Target="../media/image9.png" /><Relationship Id="rId3" Type="http://schemas.openxmlformats.org/officeDocument/2006/relationships/image" Target="../media/image10.svg" /><Relationship Id="rId4" Type="http://schemas.openxmlformats.org/officeDocument/2006/relationships/image" Target="../media/image11.png" /><Relationship Id="rId5" Type="http://schemas.openxmlformats.org/officeDocument/2006/relationships/image" Target="../media/image12.svg" /><Relationship Id="rId6" Type="http://schemas.openxmlformats.org/officeDocument/2006/relationships/slideMaster" Target="../slideMasters/slideMaster2.xml" /></Relationships>
</file>

<file path=ppt/slideLayouts/_rels/slideLayout3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showMasterSp="0" userDrawn="1">
  <p:cSld name="6_Mukautettu asettelu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4E87CCAC-AA05-440A-9FFD-F30936B6F0B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51520" y="4905722"/>
            <a:ext cx="1600200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2D1A6D07-1BBA-498B-B1BA-E05C573A5E63}" type="datetime1">
              <a:rPr lang="fi-FI" smtClean="0"/>
              <a:pPr>
                <a:defRPr/>
              </a:pPr>
              <a:t>16.4.2025</a:t>
            </a:fld>
            <a:endParaRPr lang="fi-FI"/>
          </a:p>
        </p:txBody>
      </p:sp>
      <p:sp>
        <p:nvSpPr>
          <p:cNvPr id="4" name="Otsikko 3">
            <a:extLst>
              <a:ext uri="{FF2B5EF4-FFF2-40B4-BE49-F238E27FC236}">
                <a16:creationId xmlns:a16="http://schemas.microsoft.com/office/drawing/2014/main" id="{440B5A12-F6CE-44E2-A68B-96CB4412EB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63688" y="1383417"/>
            <a:ext cx="4968552" cy="675338"/>
          </a:xfrm>
        </p:spPr>
        <p:txBody>
          <a:bodyPr/>
          <a:lstStyle>
            <a:lvl1pPr>
              <a:defRPr baseline="0">
                <a:solidFill>
                  <a:schemeClr val="accent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17" name="Tekstin paikkamerkki 16">
            <a:extLst>
              <a:ext uri="{FF2B5EF4-FFF2-40B4-BE49-F238E27FC236}">
                <a16:creationId xmlns:a16="http://schemas.microsoft.com/office/drawing/2014/main" id="{A2FACFD3-8ECA-468B-B622-0A50C201AB7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763365" y="2434263"/>
            <a:ext cx="4968875" cy="360362"/>
          </a:xfrm>
        </p:spPr>
        <p:txBody>
          <a:bodyPr/>
          <a:lstStyle>
            <a:lvl1pPr marL="0" indent="0">
              <a:buNone/>
              <a:defRPr sz="1600" baseline="0">
                <a:solidFill>
                  <a:srgbClr val="25374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400" baseline="0">
                <a:latin typeface="+mj-lt"/>
              </a:defRPr>
            </a:lvl2pPr>
            <a:lvl3pPr marL="914400" indent="0">
              <a:buNone/>
              <a:defRPr sz="1200" baseline="0">
                <a:latin typeface="+mj-lt"/>
              </a:defRPr>
            </a:lvl3pPr>
            <a:lvl4pPr marL="1371600" indent="0">
              <a:buNone/>
              <a:defRPr sz="1100" baseline="0">
                <a:latin typeface="+mj-lt"/>
              </a:defRPr>
            </a:lvl4pPr>
            <a:lvl5pPr marL="1828800" indent="0">
              <a:buNone/>
              <a:defRPr sz="1100" baseline="0">
                <a:latin typeface="+mj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40" y="-13434"/>
            <a:ext cx="4121091" cy="72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5587892"/>
      </p:ext>
    </p:extLst>
  </p:cSld>
  <p:clrMapOvr>
    <a:masterClrMapping/>
  </p:clrMapOvr>
  <p:transition/>
  <p:timing/>
</p:sldLayout>
</file>

<file path=ppt/slideLayouts/slideLayout10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1203598"/>
            <a:ext cx="3008313" cy="720080"/>
          </a:xfrm>
        </p:spPr>
        <p:txBody>
          <a:bodyPr anchor="b"/>
          <a:lstStyle>
            <a:lvl1pPr algn="l">
              <a:defRPr sz="1800" b="1">
                <a:solidFill>
                  <a:schemeClr val="accent4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483518"/>
            <a:ext cx="5111750" cy="4111105"/>
          </a:xfrm>
        </p:spPr>
        <p:txBody>
          <a:bodyPr/>
          <a:lstStyle>
            <a:lvl1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1" y="1923678"/>
            <a:ext cx="3008313" cy="2670945"/>
          </a:xfrm>
        </p:spPr>
        <p:txBody>
          <a:bodyPr/>
          <a:lstStyle>
            <a:lvl1pPr marL="0" indent="0">
              <a:buNone/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E83D9FB-3A8F-44BE-9355-690349D1A78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2D739B-22A1-483A-9B8F-23D6BD525525}" type="datetime1">
              <a:rPr lang="fi-FI"/>
              <a:pPr>
                <a:defRPr/>
              </a:pPr>
              <a:t>16.4.2025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57145119"/>
      </p:ext>
    </p:extLst>
  </p:cSld>
  <p:clrMapOvr>
    <a:masterClrMapping/>
  </p:clrMapOvr>
  <p:transition/>
  <p:timing/>
</p:sldLayout>
</file>

<file path=ppt/slideLayouts/slideLayout1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objOnly" preserve="1">
  <p:cSld name="Sisältö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Sisällön paikkamerkki 1"/>
          <p:cNvSpPr>
            <a:spLocks noGrp="1"/>
          </p:cNvSpPr>
          <p:nvPr>
            <p:ph/>
          </p:nvPr>
        </p:nvSpPr>
        <p:spPr>
          <a:xfrm>
            <a:off x="1905000" y="548878"/>
            <a:ext cx="6705600" cy="4137422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6ED854A3-EB4E-4051-9746-A17F99C3C9B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99CAF1-E4F0-4ED5-A314-A3DC8A889879}" type="datetime1">
              <a:rPr lang="fi-FI"/>
              <a:pPr>
                <a:defRPr/>
              </a:pPr>
              <a:t>16.4.2025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4696120"/>
      </p:ext>
    </p:extLst>
  </p:cSld>
  <p:clrMapOvr>
    <a:masterClrMapping/>
  </p:clrMapOvr>
  <p:transition/>
  <p:timing/>
</p:sldLayout>
</file>

<file path=ppt/slideLayouts/slideLayout12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chartAndTx" preserve="1">
  <p:cSld name="Otsikko, kaavio ja teksti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42650" y="771550"/>
            <a:ext cx="6400800" cy="3429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Kaavion paikkamerkki 2"/>
          <p:cNvSpPr>
            <a:spLocks noGrp="1"/>
          </p:cNvSpPr>
          <p:nvPr>
            <p:ph type="chart" sz="half" idx="1"/>
          </p:nvPr>
        </p:nvSpPr>
        <p:spPr>
          <a:xfrm>
            <a:off x="609600" y="1714500"/>
            <a:ext cx="4533900" cy="2971800"/>
          </a:xfrm>
        </p:spPr>
        <p:txBody>
          <a:bodyPr/>
          <a:lstStyle/>
          <a:p>
            <a:pPr lvl="0"/>
            <a:r>
              <a:rPr lang="en-US" noProof="0"/>
              <a:t>Click icon to add chart</a:t>
            </a:r>
            <a:endParaRPr lang="fi-FI" noProof="0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5295900" y="1714500"/>
            <a:ext cx="3238500" cy="2971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78F16E4-6CA8-4083-88AD-AF6FD40D878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798A5E-2CC7-46B8-963D-7D8C1E316205}" type="datetime1">
              <a:rPr lang="fi-FI"/>
              <a:pPr>
                <a:defRPr/>
              </a:pPr>
              <a:t>16.4.2025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59226060"/>
      </p:ext>
    </p:extLst>
  </p:cSld>
  <p:clrMapOvr>
    <a:masterClrMapping/>
  </p:clrMapOvr>
  <p:transition/>
  <p:timing/>
</p:sldLayout>
</file>

<file path=ppt/slideLayouts/slideLayout13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dgm" preserve="1">
  <p:cSld name="Otsikko sekä kaaviokuva tai organisaatiokaavio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55576" y="771550"/>
            <a:ext cx="7927032" cy="342900"/>
          </a:xfrm>
        </p:spPr>
        <p:txBody>
          <a:bodyPr/>
          <a:lstStyle>
            <a:lvl1pPr>
              <a:defRPr>
                <a:solidFill>
                  <a:srgbClr val="25374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SmartArt-paikkamerkki 2"/>
          <p:cNvSpPr>
            <a:spLocks noGrp="1"/>
          </p:cNvSpPr>
          <p:nvPr>
            <p:ph type="dgm" idx="1"/>
          </p:nvPr>
        </p:nvSpPr>
        <p:spPr>
          <a:xfrm>
            <a:off x="1905000" y="1714500"/>
            <a:ext cx="6629400" cy="2880121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icon to add SmartArt graphic</a:t>
            </a:r>
            <a:endParaRPr lang="fi-FI" noProof="0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CA2C5C5-623E-48C6-8895-5FCE12199BF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DFA79E-4E34-496B-B412-F381A7A4DF0F}" type="datetime1">
              <a:rPr lang="fi-FI"/>
              <a:pPr>
                <a:defRPr/>
              </a:pPr>
              <a:t>16.4.2025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47062433"/>
      </p:ext>
    </p:extLst>
  </p:cSld>
  <p:clrMapOvr>
    <a:masterClrMapping/>
  </p:clrMapOvr>
  <p:transition/>
  <p:timing/>
</p:sldLayout>
</file>

<file path=ppt/slideLayouts/slideLayout14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showMasterSp="0" preserve="1" userDrawn="1">
  <p:cSld name="2_Mukautettu asettelu">
    <p:bg>
      <p:bgPr>
        <a:solidFill>
          <a:srgbClr val="2C523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A5B24EC-AFFD-4C5B-B02E-A965B661A79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09599" y="1836646"/>
            <a:ext cx="7850832" cy="1296144"/>
          </a:xfrm>
        </p:spPr>
        <p:txBody>
          <a:bodyPr/>
          <a:lstStyle>
            <a:lvl1pPr algn="ctr">
              <a:defRPr sz="2400" i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fi-FI"/>
              <a:t>Viimeinen dia, kirjoita tähän esityksesi pääpointti / yhteystietosi / kiitokset</a:t>
            </a:r>
          </a:p>
        </p:txBody>
      </p:sp>
      <p:sp>
        <p:nvSpPr>
          <p:cNvPr id="10" name="Tekstiruutu 9">
            <a:extLst>
              <a:ext uri="{FF2B5EF4-FFF2-40B4-BE49-F238E27FC236}">
                <a16:creationId xmlns:a16="http://schemas.microsoft.com/office/drawing/2014/main" id="{51D93465-573C-48CB-B867-75B658953B95}"/>
              </a:ext>
            </a:extLst>
          </p:cNvPr>
          <p:cNvSpPr txBox="1"/>
          <p:nvPr userDrawn="1"/>
        </p:nvSpPr>
        <p:spPr>
          <a:xfrm>
            <a:off x="3761888" y="4371950"/>
            <a:ext cx="1546257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i-FI" sz="1100" b="1" spc="40" baseline="0" smtClean="0">
                <a:solidFill>
                  <a:schemeClr val="accent4"/>
                </a:solidFill>
              </a:rPr>
              <a:t>www.xxxxxxxxxx.fi</a:t>
            </a:r>
            <a:endParaRPr lang="fi-FI" sz="1100" b="1" spc="40" baseline="0">
              <a:solidFill>
                <a:schemeClr val="accent4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4121088" cy="72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988220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ransition/>
  <p:timing/>
</p:sldLayout>
</file>

<file path=ppt/slideLayouts/slideLayout15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" preserve="1">
  <p:cSld name="Otsikkodia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15" name="Kuva 14">
            <a:extLst>
              <a:ext uri="{FF2B5EF4-FFF2-40B4-BE49-F238E27FC236}">
                <a16:creationId xmlns:a16="http://schemas.microsoft.com/office/drawing/2014/main" id="{DB958642-6C33-BB5B-472E-AC4812AE1968}"/>
              </a:ext>
            </a:extLst>
          </p:cNvPr>
          <p:cNvPicPr>
            <a:picLocks noChangeAspect="1"/>
          </p:cNvPicPr>
          <p:nvPr userDrawn="1"/>
        </p:nvPicPr>
        <p:blipFill>
          <a:blip r:embed="rId1">
            <a:extLst>
              <a:ext uri="{96DAC541-7B7A-43D3-8B79-37D633B846F1}">
                <asvg:svgBlip xmlns:asvg="http://schemas.microsoft.com/office/drawing/2016/SVG/main" xmlns="" r:embed="rId2"/>
              </a:ext>
            </a:extLst>
          </a:blip>
          <a:srcRect t="54120" r="8037"/>
          <a:stretch>
            <a:fillRect/>
          </a:stretch>
        </p:blipFill>
        <p:spPr>
          <a:xfrm>
            <a:off x="4834804" y="0"/>
            <a:ext cx="4309196" cy="2359852"/>
          </a:xfrm>
          <a:prstGeom prst="rect">
            <a:avLst/>
          </a:prstGeom>
        </p:spPr>
      </p:pic>
      <p:pic>
        <p:nvPicPr>
          <p:cNvPr id="13" name="Kuva 12">
            <a:extLst>
              <a:ext uri="{FF2B5EF4-FFF2-40B4-BE49-F238E27FC236}">
                <a16:creationId xmlns:a16="http://schemas.microsoft.com/office/drawing/2014/main" id="{11E04873-5623-2CC8-656E-CDA47166F31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96DAC541-7B7A-43D3-8B79-37D633B846F1}">
                <asvg:svgBlip xmlns:asvg="http://schemas.microsoft.com/office/drawing/2016/SVG/main" xmlns="" r:embed="rId4"/>
              </a:ext>
            </a:extLst>
          </a:blip>
          <a:srcRect l="53971" t="37341" r="1" b="1"/>
          <a:stretch>
            <a:fillRect/>
          </a:stretch>
        </p:blipFill>
        <p:spPr>
          <a:xfrm flipV="1">
            <a:off x="0" y="1739477"/>
            <a:ext cx="2655155" cy="3404023"/>
          </a:xfrm>
          <a:prstGeom prst="rect">
            <a:avLst/>
          </a:prstGeom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D5F4AA9B-AD40-4597-B2A1-918F007A108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18486" y="836059"/>
            <a:ext cx="5201293" cy="2234630"/>
          </a:xfrm>
        </p:spPr>
        <p:txBody>
          <a:bodyPr anchor="t" anchorCtr="0"/>
          <a:lstStyle>
            <a:lvl1pPr algn="l">
              <a:lnSpc>
                <a:spcPct val="95000"/>
              </a:lnSpc>
              <a:defRPr sz="4875">
                <a:solidFill>
                  <a:schemeClr val="bg1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/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9CC60462-D265-4A19-B533-F211DDEF342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18486" y="3189294"/>
            <a:ext cx="5201293" cy="937064"/>
          </a:xfrm>
        </p:spPr>
        <p:txBody>
          <a:bodyPr/>
          <a:lstStyle>
            <a:lvl1pPr marL="0" indent="0" algn="l">
              <a:spcBef>
                <a:spcPts val="225"/>
              </a:spcBef>
              <a:buNone/>
              <a:defRPr sz="1350">
                <a:solidFill>
                  <a:schemeClr val="bg1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fi-FI"/>
              <a:t>Muokkaa alaotsikon perustyyliä napsautt.</a:t>
            </a:r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A83A69CA-DEF0-4B76-86AD-7D71E2BD83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algn="r" defTabSz="685800" eaLnBrk="1" fontAlgn="auto" hangingPunct="1">
              <a:spcBef>
                <a:spcPct val="0"/>
              </a:spcBef>
              <a:spcAft>
                <a:spcPct val="0"/>
              </a:spcAft>
            </a:pPr>
            <a:r>
              <a:rPr lang="fi-FI" smtClean="0">
                <a:solidFill>
                  <a:srgbClr val="FFFFFF"/>
                </a:solidFill>
                <a:latin typeface="Arial"/>
                <a:ea typeface="+mn-ea"/>
              </a:rPr>
              <a:t>Esityksen nimi</a:t>
            </a:r>
            <a:endParaRPr lang="fi-FI">
              <a:solidFill>
                <a:srgbClr val="FFFFFF"/>
              </a:solidFill>
              <a:latin typeface="Arial"/>
              <a:ea typeface="+mn-ea"/>
            </a:endParaRP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55DB80FA-E36F-4C05-AD68-663201DE84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defTabSz="685800" eaLnBrk="1" fontAlgn="auto" hangingPunct="1">
              <a:spcBef>
                <a:spcPct val="0"/>
              </a:spcBef>
              <a:spcAft>
                <a:spcPct val="0"/>
              </a:spcAft>
            </a:pPr>
            <a:fld id="{1AE6B3D6-2E8A-46E0-BCA4-C993A0EE525B}" type="datetime1">
              <a:rPr lang="fi-FI" smtClean="0">
                <a:solidFill>
                  <a:srgbClr val="FFFFFF"/>
                </a:solidFill>
                <a:latin typeface="Arial"/>
                <a:ea typeface="+mn-ea"/>
              </a:rPr>
              <a:pPr defTabSz="685800" eaLnBrk="1" fontAlgn="auto" hangingPunct="1">
                <a:spcBef>
                  <a:spcPct val="0"/>
                </a:spcBef>
                <a:spcAft>
                  <a:spcPct val="0"/>
                </a:spcAft>
              </a:pPr>
              <a:t>16.4.2025</a:t>
            </a:fld>
            <a:endParaRPr lang="fi-FI">
              <a:solidFill>
                <a:srgbClr val="FFFFFF"/>
              </a:solidFill>
              <a:latin typeface="Arial"/>
              <a:ea typeface="+mn-ea"/>
            </a:endParaRPr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F4B59C3C-310B-4105-A7A9-F96B8B289D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defTabSz="685800" eaLnBrk="1" fontAlgn="auto" hangingPunct="1">
              <a:spcBef>
                <a:spcPct val="0"/>
              </a:spcBef>
              <a:spcAft>
                <a:spcPct val="0"/>
              </a:spcAft>
            </a:pPr>
            <a:fld id="{91E53C16-2649-4D48-AFD3-9E32AB86C978}" type="slidenum">
              <a:rPr lang="fi-FI" smtClean="0">
                <a:solidFill>
                  <a:srgbClr val="FFFFFF"/>
                </a:solidFill>
                <a:latin typeface="Arial"/>
                <a:ea typeface="+mn-ea"/>
              </a:rPr>
              <a:pPr defTabSz="685800" eaLnBrk="1" fontAlgn="auto" hangingPunct="1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fi-FI">
              <a:solidFill>
                <a:srgbClr val="FFFFFF"/>
              </a:solidFill>
              <a:latin typeface="Arial"/>
              <a:ea typeface="+mn-ea"/>
            </a:endParaRPr>
          </a:p>
        </p:txBody>
      </p:sp>
      <p:pic>
        <p:nvPicPr>
          <p:cNvPr id="12" name="Kuva 11">
            <a:extLst>
              <a:ext uri="{FF2B5EF4-FFF2-40B4-BE49-F238E27FC236}">
                <a16:creationId xmlns:a16="http://schemas.microsoft.com/office/drawing/2014/main" id="{D82CA6AF-83B9-4D09-83AD-4B553595710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02309" y="198736"/>
            <a:ext cx="3457157" cy="604001"/>
          </a:xfrm>
          <a:prstGeom prst="rect">
            <a:avLst/>
          </a:prstGeom>
        </p:spPr>
      </p:pic>
      <p:pic>
        <p:nvPicPr>
          <p:cNvPr id="19" name="Kuva 18">
            <a:extLst>
              <a:ext uri="{FF2B5EF4-FFF2-40B4-BE49-F238E27FC236}">
                <a16:creationId xmlns:a16="http://schemas.microsoft.com/office/drawing/2014/main" id="{66C29F31-27A9-F756-2CDD-B9E117B2799D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96DAC541-7B7A-43D3-8B79-37D633B846F1}">
                <asvg:svgBlip xmlns:asvg="http://schemas.microsoft.com/office/drawing/2016/SVG/main" xmlns="" r:embed="rId7"/>
              </a:ext>
            </a:extLst>
          </a:blip>
          <a:srcRect r="6607" b="55586"/>
          <a:stretch>
            <a:fillRect/>
          </a:stretch>
        </p:blipFill>
        <p:spPr>
          <a:xfrm>
            <a:off x="5033854" y="3189294"/>
            <a:ext cx="4105379" cy="19542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8925503"/>
      </p:ext>
    </p:extLst>
  </p:cSld>
  <p:clrMapOvr>
    <a:masterClrMapping/>
  </p:clrMapOvr>
  <p:transition/>
  <p:timing/>
</p:sldLayout>
</file>

<file path=ppt/slideLayouts/slideLayout16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" preserve="1">
  <p:cSld name="Otsikkodia 2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5F4AA9B-AD40-4597-B2A1-918F007A108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18486" y="836059"/>
            <a:ext cx="5201293" cy="2234630"/>
          </a:xfrm>
        </p:spPr>
        <p:txBody>
          <a:bodyPr anchor="t" anchorCtr="0"/>
          <a:lstStyle>
            <a:lvl1pPr algn="l">
              <a:lnSpc>
                <a:spcPct val="95000"/>
              </a:lnSpc>
              <a:defRPr sz="4875">
                <a:solidFill>
                  <a:schemeClr val="bg1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/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9CC60462-D265-4A19-B533-F211DDEF342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18486" y="3189294"/>
            <a:ext cx="5201293" cy="937064"/>
          </a:xfrm>
        </p:spPr>
        <p:txBody>
          <a:bodyPr/>
          <a:lstStyle>
            <a:lvl1pPr marL="0" indent="0" algn="l">
              <a:spcBef>
                <a:spcPts val="225"/>
              </a:spcBef>
              <a:buNone/>
              <a:defRPr sz="1350">
                <a:solidFill>
                  <a:schemeClr val="bg1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fi-FI"/>
              <a:t>Muokkaa alaotsikon perustyyliä napsautt.</a:t>
            </a:r>
            <a:endParaRPr lang="fi-FI"/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55DB80FA-E36F-4C05-AD68-663201DE84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defTabSz="685800" eaLnBrk="1" fontAlgn="auto" hangingPunct="1">
              <a:spcBef>
                <a:spcPct val="0"/>
              </a:spcBef>
              <a:spcAft>
                <a:spcPct val="0"/>
              </a:spcAft>
            </a:pPr>
            <a:fld id="{9D6569EC-135D-470D-AF34-2A7FC831DBDD}" type="datetime1">
              <a:rPr lang="fi-FI" smtClean="0">
                <a:solidFill>
                  <a:srgbClr val="FFFFFF"/>
                </a:solidFill>
                <a:latin typeface="Arial"/>
                <a:ea typeface="+mn-ea"/>
              </a:rPr>
              <a:pPr defTabSz="685800" eaLnBrk="1" fontAlgn="auto" hangingPunct="1">
                <a:spcBef>
                  <a:spcPct val="0"/>
                </a:spcBef>
                <a:spcAft>
                  <a:spcPct val="0"/>
                </a:spcAft>
              </a:pPr>
              <a:t>16.4.2025</a:t>
            </a:fld>
            <a:endParaRPr lang="fi-FI">
              <a:solidFill>
                <a:srgbClr val="FFFFFF"/>
              </a:solidFill>
              <a:latin typeface="Arial"/>
              <a:ea typeface="+mn-ea"/>
            </a:endParaRPr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A83A69CA-DEF0-4B76-86AD-7D71E2BD83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algn="r" defTabSz="685800" eaLnBrk="1" fontAlgn="auto" hangingPunct="1">
              <a:spcBef>
                <a:spcPct val="0"/>
              </a:spcBef>
              <a:spcAft>
                <a:spcPct val="0"/>
              </a:spcAft>
            </a:pPr>
            <a:r>
              <a:rPr lang="fi-FI" smtClean="0">
                <a:solidFill>
                  <a:srgbClr val="FFFFFF"/>
                </a:solidFill>
                <a:latin typeface="Arial"/>
                <a:ea typeface="+mn-ea"/>
              </a:rPr>
              <a:t>Esityksen nimi</a:t>
            </a:r>
            <a:endParaRPr lang="fi-FI">
              <a:solidFill>
                <a:srgbClr val="FFFFFF"/>
              </a:solidFill>
              <a:latin typeface="Arial"/>
              <a:ea typeface="+mn-ea"/>
            </a:endParaRPr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F4B59C3C-310B-4105-A7A9-F96B8B289D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defTabSz="685800" eaLnBrk="1" fontAlgn="auto" hangingPunct="1">
              <a:spcBef>
                <a:spcPct val="0"/>
              </a:spcBef>
              <a:spcAft>
                <a:spcPct val="0"/>
              </a:spcAft>
            </a:pPr>
            <a:fld id="{91E53C16-2649-4D48-AFD3-9E32AB86C978}" type="slidenum">
              <a:rPr lang="fi-FI" smtClean="0">
                <a:solidFill>
                  <a:srgbClr val="FFFFFF"/>
                </a:solidFill>
                <a:latin typeface="Arial"/>
                <a:ea typeface="+mn-ea"/>
              </a:rPr>
              <a:pPr defTabSz="685800" eaLnBrk="1" fontAlgn="auto" hangingPunct="1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fi-FI">
              <a:solidFill>
                <a:srgbClr val="FFFFFF"/>
              </a:solidFill>
              <a:latin typeface="Arial"/>
              <a:ea typeface="+mn-ea"/>
            </a:endParaRPr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884DC2E4-E786-4D11-C062-C6029D21FAF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ChangeAspect="1"/>
          </p:cNvPicPr>
          <p:nvPr userDrawn="1"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02309" y="198736"/>
            <a:ext cx="3457157" cy="6040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1715285"/>
      </p:ext>
    </p:extLst>
  </p:cSld>
  <p:clrMapOvr>
    <a:masterClrMapping/>
  </p:clrMapOvr>
  <p:transition/>
  <p:timing/>
</p:sldLayout>
</file>

<file path=ppt/slideLayouts/slideLayout17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Otsikkodia kuvalla 2">
    <p:bg>
      <p:bgPr>
        <a:solidFill>
          <a:srgbClr val="2C523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12" name="Kuva 11">
            <a:extLst>
              <a:ext uri="{FF2B5EF4-FFF2-40B4-BE49-F238E27FC236}">
                <a16:creationId xmlns:a16="http://schemas.microsoft.com/office/drawing/2014/main" id="{D82CA6AF-83B9-4D09-83AD-4B553595710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ChangeAspect="1"/>
          </p:cNvPicPr>
          <p:nvPr userDrawn="1"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1814" y="4253186"/>
            <a:ext cx="3469112" cy="606092"/>
          </a:xfrm>
          <a:prstGeom prst="rect">
            <a:avLst/>
          </a:prstGeom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D5F4AA9B-AD40-4597-B2A1-918F007A108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18486" y="836059"/>
            <a:ext cx="4209056" cy="2234630"/>
          </a:xfrm>
        </p:spPr>
        <p:txBody>
          <a:bodyPr anchor="t" anchorCtr="0"/>
          <a:lstStyle>
            <a:lvl1pPr algn="l">
              <a:lnSpc>
                <a:spcPct val="95000"/>
              </a:lnSpc>
              <a:defRPr sz="4875">
                <a:solidFill>
                  <a:schemeClr val="bg1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/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9CC60462-D265-4A19-B533-F211DDEF342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18486" y="3189294"/>
            <a:ext cx="4209056" cy="937064"/>
          </a:xfrm>
        </p:spPr>
        <p:txBody>
          <a:bodyPr/>
          <a:lstStyle>
            <a:lvl1pPr marL="0" indent="0" algn="l">
              <a:spcBef>
                <a:spcPts val="225"/>
              </a:spcBef>
              <a:buNone/>
              <a:defRPr sz="1350">
                <a:solidFill>
                  <a:schemeClr val="bg1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fi-FI"/>
              <a:t>Muokkaa alaotsikon perustyyliä napsautt.</a:t>
            </a:r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A83A69CA-DEF0-4B76-86AD-7D71E2BD83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algn="r" defTabSz="685800" eaLnBrk="1" fontAlgn="auto" hangingPunct="1">
              <a:spcBef>
                <a:spcPct val="0"/>
              </a:spcBef>
              <a:spcAft>
                <a:spcPct val="0"/>
              </a:spcAft>
            </a:pPr>
            <a:r>
              <a:rPr lang="fi-FI" smtClean="0">
                <a:solidFill>
                  <a:srgbClr val="FFFFFF"/>
                </a:solidFill>
                <a:latin typeface="Arial"/>
                <a:ea typeface="+mn-ea"/>
              </a:rPr>
              <a:t>Esityksen nimi</a:t>
            </a:r>
            <a:endParaRPr lang="fi-FI">
              <a:solidFill>
                <a:srgbClr val="FFFFFF"/>
              </a:solidFill>
              <a:latin typeface="Arial"/>
              <a:ea typeface="+mn-ea"/>
            </a:endParaRP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55DB80FA-E36F-4C05-AD68-663201DE84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defTabSz="685800" eaLnBrk="1" fontAlgn="auto" hangingPunct="1">
              <a:spcBef>
                <a:spcPct val="0"/>
              </a:spcBef>
              <a:spcAft>
                <a:spcPct val="0"/>
              </a:spcAft>
            </a:pPr>
            <a:fld id="{F8901E5F-E743-4563-BE5B-8B4115EC5E81}" type="datetime1">
              <a:rPr lang="fi-FI" smtClean="0">
                <a:solidFill>
                  <a:srgbClr val="FFFFFF"/>
                </a:solidFill>
                <a:latin typeface="Arial"/>
                <a:ea typeface="+mn-ea"/>
              </a:rPr>
              <a:pPr defTabSz="685800" eaLnBrk="1" fontAlgn="auto" hangingPunct="1">
                <a:spcBef>
                  <a:spcPct val="0"/>
                </a:spcBef>
                <a:spcAft>
                  <a:spcPct val="0"/>
                </a:spcAft>
              </a:pPr>
              <a:t>16.4.2025</a:t>
            </a:fld>
            <a:endParaRPr lang="fi-FI">
              <a:solidFill>
                <a:srgbClr val="FFFFFF"/>
              </a:solidFill>
              <a:latin typeface="Arial"/>
              <a:ea typeface="+mn-ea"/>
            </a:endParaRPr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F4B59C3C-310B-4105-A7A9-F96B8B289D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defTabSz="685800" eaLnBrk="1" fontAlgn="auto" hangingPunct="1">
              <a:spcBef>
                <a:spcPct val="0"/>
              </a:spcBef>
              <a:spcAft>
                <a:spcPct val="0"/>
              </a:spcAft>
            </a:pPr>
            <a:fld id="{91E53C16-2649-4D48-AFD3-9E32AB86C978}" type="slidenum">
              <a:rPr lang="fi-FI" smtClean="0">
                <a:solidFill>
                  <a:srgbClr val="FFFFFF"/>
                </a:solidFill>
                <a:latin typeface="Arial"/>
                <a:ea typeface="+mn-ea"/>
              </a:rPr>
              <a:pPr defTabSz="685800" eaLnBrk="1" fontAlgn="auto" hangingPunct="1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fi-FI">
              <a:solidFill>
                <a:srgbClr val="FFFFFF"/>
              </a:solidFill>
              <a:latin typeface="Arial"/>
              <a:ea typeface="+mn-ea"/>
            </a:endParaRPr>
          </a:p>
        </p:txBody>
      </p:sp>
      <p:sp>
        <p:nvSpPr>
          <p:cNvPr id="10" name="Kuvan paikkamerkki 9" descr="Kuvapaikka">
            <a:extLst>
              <a:ext uri="{FF2B5EF4-FFF2-40B4-BE49-F238E27FC236}">
                <a16:creationId xmlns:a16="http://schemas.microsoft.com/office/drawing/2014/main" id="{13BE85BD-6FD0-4FF9-8F9D-CD2DCF1705BC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185518" y="0"/>
            <a:ext cx="3958483" cy="4630185"/>
          </a:xfrm>
          <a:custGeom>
            <a:gdLst>
              <a:gd name="connsiteX0" fmla="*/ 1127 w 5277977"/>
              <a:gd name="connsiteY0" fmla="*/ 1948873 h 6173580"/>
              <a:gd name="connsiteX1" fmla="*/ 428885 w 5277977"/>
              <a:gd name="connsiteY1" fmla="*/ 0 h 6173580"/>
              <a:gd name="connsiteX2" fmla="*/ 5277977 w 5277977"/>
              <a:gd name="connsiteY2" fmla="*/ 0 h 6173580"/>
              <a:gd name="connsiteX3" fmla="*/ 5277977 w 5277977"/>
              <a:gd name="connsiteY3" fmla="*/ 5865091 h 6173580"/>
              <a:gd name="connsiteX4" fmla="*/ 1945383 w 5277977"/>
              <a:gd name="connsiteY4" fmla="*/ 5582228 h 6173580"/>
              <a:gd name="connsiteX5" fmla="*/ 484303 w 5277977"/>
              <a:gd name="connsiteY5" fmla="*/ 4054765 h 6173580"/>
              <a:gd name="connsiteX6" fmla="*/ 1127 w 5277977"/>
              <a:gd name="connsiteY6" fmla="*/ 1948873 h 6173580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277977" h="6173580">
                <a:moveTo>
                  <a:pt x="1127" y="1948873"/>
                </a:moveTo>
                <a:cubicBezTo>
                  <a:pt x="-8109" y="1273079"/>
                  <a:pt x="31241" y="543405"/>
                  <a:pt x="428885" y="0"/>
                </a:cubicBezTo>
                <a:lnTo>
                  <a:pt x="5277977" y="0"/>
                </a:lnTo>
                <a:lnTo>
                  <a:pt x="5277977" y="5865091"/>
                </a:lnTo>
                <a:cubicBezTo>
                  <a:pt x="3779666" y="6517601"/>
                  <a:pt x="2628875" y="5994785"/>
                  <a:pt x="1945383" y="5582228"/>
                </a:cubicBezTo>
                <a:cubicBezTo>
                  <a:pt x="1261891" y="5169671"/>
                  <a:pt x="755236" y="4600288"/>
                  <a:pt x="484303" y="4054765"/>
                </a:cubicBezTo>
                <a:cubicBezTo>
                  <a:pt x="213370" y="3509242"/>
                  <a:pt x="10363" y="2624667"/>
                  <a:pt x="1127" y="1948873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anchor="ctr" anchorCtr="0"/>
          <a:lstStyle>
            <a:lvl1pPr marL="0" indent="0" algn="ctr">
              <a:buFontTx/>
              <a:buNone/>
              <a:defRPr b="1" i="1">
                <a:solidFill>
                  <a:schemeClr val="tx1"/>
                </a:solidFill>
              </a:defRPr>
            </a:lvl1pPr>
          </a:lstStyle>
          <a:p>
            <a:r>
              <a:rPr lang="fi-FI"/>
              <a:t>Lisää kuva napsauttamalla kuvaketta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11160928"/>
      </p:ext>
    </p:extLst>
  </p:cSld>
  <p:clrMapOvr>
    <a:masterClrMapping/>
  </p:clrMapOvr>
  <p:transition/>
  <p:timing/>
</p:sldLayout>
</file>

<file path=ppt/slideLayouts/slideLayout18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Otsikkodia kuvalla 5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5F4AA9B-AD40-4597-B2A1-918F007A108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18486" y="836059"/>
            <a:ext cx="4209056" cy="2234630"/>
          </a:xfrm>
        </p:spPr>
        <p:txBody>
          <a:bodyPr anchor="t" anchorCtr="0"/>
          <a:lstStyle>
            <a:lvl1pPr algn="l">
              <a:lnSpc>
                <a:spcPct val="95000"/>
              </a:lnSpc>
              <a:defRPr sz="4875">
                <a:solidFill>
                  <a:schemeClr val="tx2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/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9CC60462-D265-4A19-B533-F211DDEF342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18486" y="3189294"/>
            <a:ext cx="4209056" cy="937064"/>
          </a:xfrm>
        </p:spPr>
        <p:txBody>
          <a:bodyPr/>
          <a:lstStyle>
            <a:lvl1pPr marL="0" indent="0" algn="l">
              <a:spcBef>
                <a:spcPts val="225"/>
              </a:spcBef>
              <a:buNone/>
              <a:defRPr sz="1350">
                <a:solidFill>
                  <a:schemeClr val="tx2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fi-FI"/>
              <a:t>Muokkaa alaotsikon perustyyliä napsautt.</a:t>
            </a:r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A83A69CA-DEF0-4B76-86AD-7D71E2BD83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algn="r" defTabSz="685800" eaLnBrk="1" fontAlgn="auto" hangingPunct="1">
              <a:spcBef>
                <a:spcPct val="0"/>
              </a:spcBef>
              <a:spcAft>
                <a:spcPct val="0"/>
              </a:spcAft>
            </a:pPr>
            <a:r>
              <a:rPr lang="fi-FI" smtClean="0">
                <a:solidFill>
                  <a:srgbClr val="2C5234"/>
                </a:solidFill>
                <a:latin typeface="Arial"/>
                <a:ea typeface="+mn-ea"/>
              </a:rPr>
              <a:t>Esityksen nimi</a:t>
            </a:r>
            <a:endParaRPr lang="fi-FI">
              <a:solidFill>
                <a:srgbClr val="2C5234"/>
              </a:solidFill>
              <a:latin typeface="Arial"/>
              <a:ea typeface="+mn-ea"/>
            </a:endParaRP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55DB80FA-E36F-4C05-AD68-663201DE84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defTabSz="685800" eaLnBrk="1" fontAlgn="auto" hangingPunct="1">
              <a:spcBef>
                <a:spcPct val="0"/>
              </a:spcBef>
              <a:spcAft>
                <a:spcPct val="0"/>
              </a:spcAft>
            </a:pPr>
            <a:fld id="{2324BAB4-7A50-4285-A8AF-2E76234A09B7}" type="datetime1">
              <a:rPr lang="fi-FI" smtClean="0">
                <a:solidFill>
                  <a:srgbClr val="2C5234"/>
                </a:solidFill>
                <a:latin typeface="Arial"/>
                <a:ea typeface="+mn-ea"/>
              </a:rPr>
              <a:pPr defTabSz="685800" eaLnBrk="1" fontAlgn="auto" hangingPunct="1">
                <a:spcBef>
                  <a:spcPct val="0"/>
                </a:spcBef>
                <a:spcAft>
                  <a:spcPct val="0"/>
                </a:spcAft>
              </a:pPr>
              <a:t>16.4.2025</a:t>
            </a:fld>
            <a:endParaRPr lang="fi-FI">
              <a:solidFill>
                <a:srgbClr val="2C5234"/>
              </a:solidFill>
              <a:latin typeface="Arial"/>
              <a:ea typeface="+mn-ea"/>
            </a:endParaRPr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F4B59C3C-310B-4105-A7A9-F96B8B289D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defTabSz="685800" eaLnBrk="1" fontAlgn="auto" hangingPunct="1">
              <a:spcBef>
                <a:spcPct val="0"/>
              </a:spcBef>
              <a:spcAft>
                <a:spcPct val="0"/>
              </a:spcAft>
            </a:pPr>
            <a:fld id="{91E53C16-2649-4D48-AFD3-9E32AB86C978}" type="slidenum">
              <a:rPr lang="fi-FI" smtClean="0">
                <a:solidFill>
                  <a:srgbClr val="2C5234"/>
                </a:solidFill>
                <a:latin typeface="Arial"/>
                <a:ea typeface="+mn-ea"/>
              </a:rPr>
              <a:pPr defTabSz="685800" eaLnBrk="1" fontAlgn="auto" hangingPunct="1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fi-FI">
              <a:solidFill>
                <a:srgbClr val="2C5234"/>
              </a:solidFill>
              <a:latin typeface="Arial"/>
              <a:ea typeface="+mn-ea"/>
            </a:endParaRPr>
          </a:p>
        </p:txBody>
      </p:sp>
      <p:sp>
        <p:nvSpPr>
          <p:cNvPr id="10" name="Kuvan paikkamerkki 9" descr="Kuvapaikka">
            <a:extLst>
              <a:ext uri="{FF2B5EF4-FFF2-40B4-BE49-F238E27FC236}">
                <a16:creationId xmlns:a16="http://schemas.microsoft.com/office/drawing/2014/main" id="{13BE85BD-6FD0-4FF9-8F9D-CD2DCF1705BC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185518" y="0"/>
            <a:ext cx="3958483" cy="4630185"/>
          </a:xfrm>
          <a:custGeom>
            <a:gdLst>
              <a:gd name="connsiteX0" fmla="*/ 1127 w 5277977"/>
              <a:gd name="connsiteY0" fmla="*/ 1948873 h 6173580"/>
              <a:gd name="connsiteX1" fmla="*/ 428885 w 5277977"/>
              <a:gd name="connsiteY1" fmla="*/ 0 h 6173580"/>
              <a:gd name="connsiteX2" fmla="*/ 5277977 w 5277977"/>
              <a:gd name="connsiteY2" fmla="*/ 0 h 6173580"/>
              <a:gd name="connsiteX3" fmla="*/ 5277977 w 5277977"/>
              <a:gd name="connsiteY3" fmla="*/ 5865091 h 6173580"/>
              <a:gd name="connsiteX4" fmla="*/ 1945383 w 5277977"/>
              <a:gd name="connsiteY4" fmla="*/ 5582228 h 6173580"/>
              <a:gd name="connsiteX5" fmla="*/ 484303 w 5277977"/>
              <a:gd name="connsiteY5" fmla="*/ 4054765 h 6173580"/>
              <a:gd name="connsiteX6" fmla="*/ 1127 w 5277977"/>
              <a:gd name="connsiteY6" fmla="*/ 1948873 h 6173580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277977" h="6173580">
                <a:moveTo>
                  <a:pt x="1127" y="1948873"/>
                </a:moveTo>
                <a:cubicBezTo>
                  <a:pt x="-8109" y="1273079"/>
                  <a:pt x="31241" y="543405"/>
                  <a:pt x="428885" y="0"/>
                </a:cubicBezTo>
                <a:lnTo>
                  <a:pt x="5277977" y="0"/>
                </a:lnTo>
                <a:lnTo>
                  <a:pt x="5277977" y="5865091"/>
                </a:lnTo>
                <a:cubicBezTo>
                  <a:pt x="3779666" y="6517601"/>
                  <a:pt x="2628875" y="5994785"/>
                  <a:pt x="1945383" y="5582228"/>
                </a:cubicBezTo>
                <a:cubicBezTo>
                  <a:pt x="1261891" y="5169671"/>
                  <a:pt x="755236" y="4600288"/>
                  <a:pt x="484303" y="4054765"/>
                </a:cubicBezTo>
                <a:cubicBezTo>
                  <a:pt x="213370" y="3509242"/>
                  <a:pt x="10363" y="2624667"/>
                  <a:pt x="1127" y="1948873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anchor="ctr" anchorCtr="0"/>
          <a:lstStyle>
            <a:lvl1pPr marL="0" indent="0" algn="ctr">
              <a:buFontTx/>
              <a:buNone/>
              <a:defRPr b="1" i="1">
                <a:solidFill>
                  <a:schemeClr val="tx1"/>
                </a:solidFill>
              </a:defRPr>
            </a:lvl1pPr>
          </a:lstStyle>
          <a:p>
            <a:r>
              <a:rPr lang="fi-FI"/>
              <a:t>Lisää kuva napsauttamalla kuvaketta</a:t>
            </a:r>
            <a:endParaRPr lang="fi-FI"/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46460924-CF2A-F85B-FAC8-AC16A37C2A9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ChangeAspect="1"/>
          </p:cNvPicPr>
          <p:nvPr userDrawn="1"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1814" y="4253187"/>
            <a:ext cx="3469113" cy="6060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93671087"/>
      </p:ext>
    </p:extLst>
  </p:cSld>
  <p:clrMapOvr>
    <a:masterClrMapping/>
  </p:clrMapOvr>
  <p:transition/>
  <p:timing/>
</p:sldLayout>
</file>

<file path=ppt/slideLayouts/slideLayout19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1_Otsikkodia kuvalla 5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5F4AA9B-AD40-4597-B2A1-918F007A108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18486" y="836059"/>
            <a:ext cx="4209056" cy="2234630"/>
          </a:xfrm>
        </p:spPr>
        <p:txBody>
          <a:bodyPr anchor="t" anchorCtr="0"/>
          <a:lstStyle>
            <a:lvl1pPr algn="l">
              <a:lnSpc>
                <a:spcPct val="95000"/>
              </a:lnSpc>
              <a:defRPr sz="4875">
                <a:solidFill>
                  <a:schemeClr val="tx2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/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9CC60462-D265-4A19-B533-F211DDEF342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18486" y="3189294"/>
            <a:ext cx="4209056" cy="937064"/>
          </a:xfrm>
        </p:spPr>
        <p:txBody>
          <a:bodyPr/>
          <a:lstStyle>
            <a:lvl1pPr marL="0" indent="0" algn="l">
              <a:spcBef>
                <a:spcPts val="225"/>
              </a:spcBef>
              <a:buNone/>
              <a:defRPr sz="1350">
                <a:solidFill>
                  <a:schemeClr val="tx2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fi-FI"/>
              <a:t>Muokkaa alaotsikon perustyyliä napsautt.</a:t>
            </a:r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A83A69CA-DEF0-4B76-86AD-7D71E2BD83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algn="r" defTabSz="685800" eaLnBrk="1" fontAlgn="auto" hangingPunct="1">
              <a:spcBef>
                <a:spcPct val="0"/>
              </a:spcBef>
              <a:spcAft>
                <a:spcPct val="0"/>
              </a:spcAft>
            </a:pPr>
            <a:r>
              <a:rPr lang="fi-FI" smtClean="0">
                <a:solidFill>
                  <a:srgbClr val="2C5234"/>
                </a:solidFill>
                <a:latin typeface="Arial"/>
                <a:ea typeface="+mn-ea"/>
              </a:rPr>
              <a:t>Esityksen nimi</a:t>
            </a:r>
            <a:endParaRPr lang="fi-FI">
              <a:solidFill>
                <a:srgbClr val="2C5234"/>
              </a:solidFill>
              <a:latin typeface="Arial"/>
              <a:ea typeface="+mn-ea"/>
            </a:endParaRP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55DB80FA-E36F-4C05-AD68-663201DE84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defTabSz="685800" eaLnBrk="1" fontAlgn="auto" hangingPunct="1">
              <a:spcBef>
                <a:spcPct val="0"/>
              </a:spcBef>
              <a:spcAft>
                <a:spcPct val="0"/>
              </a:spcAft>
            </a:pPr>
            <a:fld id="{2324BAB4-7A50-4285-A8AF-2E76234A09B7}" type="datetime1">
              <a:rPr lang="fi-FI" smtClean="0">
                <a:solidFill>
                  <a:srgbClr val="2C5234"/>
                </a:solidFill>
                <a:latin typeface="Arial"/>
                <a:ea typeface="+mn-ea"/>
              </a:rPr>
              <a:pPr defTabSz="685800" eaLnBrk="1" fontAlgn="auto" hangingPunct="1">
                <a:spcBef>
                  <a:spcPct val="0"/>
                </a:spcBef>
                <a:spcAft>
                  <a:spcPct val="0"/>
                </a:spcAft>
              </a:pPr>
              <a:t>16.4.2025</a:t>
            </a:fld>
            <a:endParaRPr lang="fi-FI">
              <a:solidFill>
                <a:srgbClr val="2C5234"/>
              </a:solidFill>
              <a:latin typeface="Arial"/>
              <a:ea typeface="+mn-ea"/>
            </a:endParaRPr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F4B59C3C-310B-4105-A7A9-F96B8B289D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defTabSz="685800" eaLnBrk="1" fontAlgn="auto" hangingPunct="1">
              <a:spcBef>
                <a:spcPct val="0"/>
              </a:spcBef>
              <a:spcAft>
                <a:spcPct val="0"/>
              </a:spcAft>
            </a:pPr>
            <a:fld id="{91E53C16-2649-4D48-AFD3-9E32AB86C978}" type="slidenum">
              <a:rPr lang="fi-FI" smtClean="0">
                <a:solidFill>
                  <a:srgbClr val="2C5234"/>
                </a:solidFill>
                <a:latin typeface="Arial"/>
                <a:ea typeface="+mn-ea"/>
              </a:rPr>
              <a:pPr defTabSz="685800" eaLnBrk="1" fontAlgn="auto" hangingPunct="1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fi-FI">
              <a:solidFill>
                <a:srgbClr val="2C5234"/>
              </a:solidFill>
              <a:latin typeface="Arial"/>
              <a:ea typeface="+mn-ea"/>
            </a:endParaRPr>
          </a:p>
        </p:txBody>
      </p:sp>
      <p:sp>
        <p:nvSpPr>
          <p:cNvPr id="10" name="Kuvan paikkamerkki 9" descr="Kuvapaikka">
            <a:extLst>
              <a:ext uri="{FF2B5EF4-FFF2-40B4-BE49-F238E27FC236}">
                <a16:creationId xmlns:a16="http://schemas.microsoft.com/office/drawing/2014/main" id="{13BE85BD-6FD0-4FF9-8F9D-CD2DCF1705BC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185518" y="0"/>
            <a:ext cx="3958483" cy="4630185"/>
          </a:xfrm>
          <a:custGeom>
            <a:gdLst>
              <a:gd name="connsiteX0" fmla="*/ 1127 w 5277977"/>
              <a:gd name="connsiteY0" fmla="*/ 1948873 h 6173580"/>
              <a:gd name="connsiteX1" fmla="*/ 428885 w 5277977"/>
              <a:gd name="connsiteY1" fmla="*/ 0 h 6173580"/>
              <a:gd name="connsiteX2" fmla="*/ 5277977 w 5277977"/>
              <a:gd name="connsiteY2" fmla="*/ 0 h 6173580"/>
              <a:gd name="connsiteX3" fmla="*/ 5277977 w 5277977"/>
              <a:gd name="connsiteY3" fmla="*/ 5865091 h 6173580"/>
              <a:gd name="connsiteX4" fmla="*/ 1945383 w 5277977"/>
              <a:gd name="connsiteY4" fmla="*/ 5582228 h 6173580"/>
              <a:gd name="connsiteX5" fmla="*/ 484303 w 5277977"/>
              <a:gd name="connsiteY5" fmla="*/ 4054765 h 6173580"/>
              <a:gd name="connsiteX6" fmla="*/ 1127 w 5277977"/>
              <a:gd name="connsiteY6" fmla="*/ 1948873 h 6173580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277977" h="6173580">
                <a:moveTo>
                  <a:pt x="1127" y="1948873"/>
                </a:moveTo>
                <a:cubicBezTo>
                  <a:pt x="-8109" y="1273079"/>
                  <a:pt x="31241" y="543405"/>
                  <a:pt x="428885" y="0"/>
                </a:cubicBezTo>
                <a:lnTo>
                  <a:pt x="5277977" y="0"/>
                </a:lnTo>
                <a:lnTo>
                  <a:pt x="5277977" y="5865091"/>
                </a:lnTo>
                <a:cubicBezTo>
                  <a:pt x="3779666" y="6517601"/>
                  <a:pt x="2628875" y="5994785"/>
                  <a:pt x="1945383" y="5582228"/>
                </a:cubicBezTo>
                <a:cubicBezTo>
                  <a:pt x="1261891" y="5169671"/>
                  <a:pt x="755236" y="4600288"/>
                  <a:pt x="484303" y="4054765"/>
                </a:cubicBezTo>
                <a:cubicBezTo>
                  <a:pt x="213370" y="3509242"/>
                  <a:pt x="10363" y="2624667"/>
                  <a:pt x="1127" y="1948873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anchor="ctr" anchorCtr="0"/>
          <a:lstStyle>
            <a:lvl1pPr marL="0" indent="0" algn="ctr">
              <a:buFontTx/>
              <a:buNone/>
              <a:defRPr b="1" i="1">
                <a:solidFill>
                  <a:schemeClr val="tx1"/>
                </a:solidFill>
              </a:defRPr>
            </a:lvl1pPr>
          </a:lstStyle>
          <a:p>
            <a:r>
              <a:rPr lang="fi-FI"/>
              <a:t>Lisää kuva napsauttamalla kuvaketta</a:t>
            </a:r>
            <a:endParaRPr lang="fi-FI"/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46460924-CF2A-F85B-FAC8-AC16A37C2A9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PicPr>
            <a:picLocks noChangeAspect="1"/>
          </p:cNvPicPr>
          <p:nvPr userDrawn="1"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1814" y="4253187"/>
            <a:ext cx="3469113" cy="6060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2816007"/>
      </p:ext>
    </p:extLst>
  </p:cSld>
  <p:clrMapOvr>
    <a:masterClrMapping/>
  </p:clrMapOvr>
  <p:transition/>
  <p:timing/>
</p:sldLayout>
</file>

<file path=ppt/slideLayouts/slideLayout2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2D1A6D07-1BBA-498B-B1BA-E05C573A5E63}" type="datetime1">
              <a:rPr kumimoji="0" lang="fi-FI" sz="900" b="0" i="0" u="none" strike="noStrike" kern="1200" cap="none" spc="0" normalizeH="0" baseline="30000" noProof="0" smtClean="0">
                <a:ln>
                  <a:noFill/>
                </a:ln>
                <a:solidFill>
                  <a:srgbClr val="262626"/>
                </a:solidFill>
                <a:effectLst/>
                <a:uLnTx/>
                <a:uFillTx/>
                <a:latin typeface="Arial"/>
                <a:ea typeface="ヒラギノ角ゴ Pro W3" pitchFamily="32" charset="-128"/>
                <a:cs typeface="+mn-cs"/>
              </a:rPr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t>16.4.2025</a:t>
            </a:fld>
            <a:endParaRPr kumimoji="0" lang="fi-FI" sz="900" b="0" i="0" u="none" strike="noStrike" kern="1200" cap="none" spc="0" normalizeH="0" baseline="30000" noProof="0">
              <a:ln>
                <a:noFill/>
              </a:ln>
              <a:solidFill>
                <a:srgbClr val="262626"/>
              </a:solidFill>
              <a:effectLst/>
              <a:uLnTx/>
              <a:uFillTx/>
              <a:latin typeface="Arial"/>
              <a:ea typeface="ヒラギノ角ゴ Pro W3" pitchFamily="32" charset="-128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78CBC40A-50C9-4EE5-83EE-9E8EADBE44FA}" type="slidenum">
              <a:rPr kumimoji="0" lang="fi-FI" altLang="fi-FI" sz="1050" b="0" i="0" u="none" strike="noStrike" kern="1200" cap="none" spc="0" normalizeH="0" baseline="0" noProof="0" smtClean="0">
                <a:ln>
                  <a:noFill/>
                </a:ln>
                <a:solidFill>
                  <a:srgbClr val="262626"/>
                </a:solidFill>
                <a:effectLst/>
                <a:uLnTx/>
                <a:uFillTx/>
                <a:latin typeface="Arial" panose="020b0604020202020204" pitchFamily="34" charset="0"/>
                <a:ea typeface="ヒラギノ角ゴ Pro W3" pitchFamily="32" charset="-128"/>
                <a:cs typeface="+mn-cs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t>‹#›</a:t>
            </a:fld>
            <a:endParaRPr kumimoji="0" lang="fi-FI" altLang="fi-FI" sz="1050" b="0" i="0" u="none" strike="noStrike" kern="1200" cap="none" spc="0" normalizeH="0" baseline="0" noProof="0">
              <a:ln>
                <a:noFill/>
              </a:ln>
              <a:solidFill>
                <a:srgbClr val="262626"/>
              </a:solidFill>
              <a:effectLst/>
              <a:uLnTx/>
              <a:uFillTx/>
              <a:latin typeface="Arial" panose="020b0604020202020204" pitchFamily="34" charset="0"/>
              <a:ea typeface="ヒラギノ角ゴ Pro W3" pitchFamily="32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19823468"/>
      </p:ext>
    </p:extLst>
  </p:cSld>
  <p:clrMapOvr>
    <a:masterClrMapping/>
  </p:clrMapOvr>
  <p:transition/>
  <p:timing/>
</p:sldLayout>
</file>

<file path=ppt/slideLayouts/slideLayout20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blank" preserve="1">
  <p:cSld name="Logo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7" name="Freeform 7">
            <a:extLst>
              <a:ext uri="{FF2B5EF4-FFF2-40B4-BE49-F238E27FC236}">
                <a16:creationId xmlns:a16="http://schemas.microsoft.com/office/drawing/2014/main" id="{11C0F6C0-C73C-4038-9828-480298458403}"/>
              </a:ext>
            </a:extLst>
          </p:cNvPr>
          <p:cNvSpPr/>
          <p:nvPr userDrawn="1"/>
        </p:nvSpPr>
        <p:spPr bwMode="auto">
          <a:xfrm>
            <a:off x="6715113" y="3606995"/>
            <a:ext cx="2429788" cy="1539703"/>
          </a:xfrm>
          <a:custGeom>
            <a:gdLst>
              <a:gd name="T0" fmla="*/ 9001 w 9001"/>
              <a:gd name="T1" fmla="*/ 351 h 5698"/>
              <a:gd name="T2" fmla="*/ 4492 w 9001"/>
              <a:gd name="T3" fmla="*/ 730 h 5698"/>
              <a:gd name="T4" fmla="*/ 2761 w 9001"/>
              <a:gd name="T5" fmla="*/ 1486 h 5698"/>
              <a:gd name="T6" fmla="*/ 196 w 9001"/>
              <a:gd name="T7" fmla="*/ 4004 h 5698"/>
              <a:gd name="T8" fmla="*/ 94 w 9001"/>
              <a:gd name="T9" fmla="*/ 5698 h 5698"/>
              <a:gd name="T10" fmla="*/ 9001 w 9001"/>
              <a:gd name="T11" fmla="*/ 5698 h 5698"/>
              <a:gd name="T12" fmla="*/ 9001 w 9001"/>
              <a:gd name="T13" fmla="*/ 351 h 5698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9001" h="5698">
                <a:moveTo>
                  <a:pt x="9001" y="351"/>
                </a:moveTo>
                <a:cubicBezTo>
                  <a:pt x="7468" y="0"/>
                  <a:pt x="5988" y="196"/>
                  <a:pt x="4492" y="730"/>
                </a:cubicBezTo>
                <a:cubicBezTo>
                  <a:pt x="3897" y="942"/>
                  <a:pt x="3319" y="1196"/>
                  <a:pt x="2761" y="1486"/>
                </a:cubicBezTo>
                <a:cubicBezTo>
                  <a:pt x="1712" y="2031"/>
                  <a:pt x="622" y="2783"/>
                  <a:pt x="196" y="4004"/>
                </a:cubicBezTo>
                <a:cubicBezTo>
                  <a:pt x="3" y="4557"/>
                  <a:pt x="0" y="5132"/>
                  <a:pt x="94" y="5698"/>
                </a:cubicBezTo>
                <a:lnTo>
                  <a:pt x="9001" y="5698"/>
                </a:lnTo>
                <a:lnTo>
                  <a:pt x="9001" y="351"/>
                </a:lnTo>
                <a:close/>
              </a:path>
            </a:pathLst>
          </a:custGeom>
          <a:solidFill>
            <a:schemeClr val="accent1"/>
          </a:solidFill>
          <a:ln w="3175">
            <a:solidFill>
              <a:schemeClr val="bg1"/>
            </a:solidFill>
            <a:round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fi-FI" sz="1350" b="0" i="0" u="none" strike="noStrike" kern="1200" cap="none" spc="0" normalizeH="0" baseline="0" noProof="0">
              <a:ln>
                <a:noFill/>
              </a:ln>
              <a:solidFill>
                <a:srgbClr val="262626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DBD3988B-505C-4A43-9233-C39AB400D66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10061" y="172024"/>
            <a:ext cx="769654" cy="153361"/>
          </a:xfrm>
        </p:spPr>
        <p:txBody>
          <a:bodyPr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pPr defTabSz="685800" eaLnBrk="1" fontAlgn="auto" hangingPunct="1">
              <a:spcBef>
                <a:spcPct val="0"/>
              </a:spcBef>
              <a:spcAft>
                <a:spcPct val="0"/>
              </a:spcAft>
            </a:pPr>
            <a:fld id="{2A7E3B0E-B251-407B-8636-10AD5910FED4}" type="datetime1">
              <a:rPr lang="fi-FI" smtClean="0">
                <a:solidFill>
                  <a:srgbClr val="FFFFFF"/>
                </a:solidFill>
                <a:latin typeface="Arial"/>
                <a:ea typeface="+mn-ea"/>
              </a:rPr>
              <a:pPr defTabSz="685800" eaLnBrk="1" fontAlgn="auto" hangingPunct="1">
                <a:spcBef>
                  <a:spcPct val="0"/>
                </a:spcBef>
                <a:spcAft>
                  <a:spcPct val="0"/>
                </a:spcAft>
              </a:pPr>
              <a:t>16.4.2025</a:t>
            </a:fld>
            <a:endParaRPr lang="fi-FI">
              <a:solidFill>
                <a:srgbClr val="FFFFFF"/>
              </a:solidFill>
              <a:latin typeface="Arial"/>
              <a:ea typeface="+mn-ea"/>
            </a:endParaRPr>
          </a:p>
        </p:txBody>
      </p:sp>
      <p:pic>
        <p:nvPicPr>
          <p:cNvPr id="11" name="Kuva 10" descr="Valtion tukeman asuntorakentamisen keskuksen logo, joka muodostuu ympäristöministeriön leijona-tunnuksesta ja nimiosasta sekä keskuksen nimestä.">
            <a:extLst>
              <a:ext uri="{FF2B5EF4-FFF2-40B4-BE49-F238E27FC236}">
                <a16:creationId xmlns:a16="http://schemas.microsoft.com/office/drawing/2014/main" id="{1A39CC0E-82E0-4C8B-92E1-CE7DE6254A82}"/>
              </a:ext>
              <a:ext uri="{C183D7F6-B498-43B3-948B-1728B52AA6E4}">
                <adec:decorative xmlns:adec="http://schemas.microsoft.com/office/drawing/2017/decorative" xmlns="" val="0"/>
              </a:ext>
            </a:extLst>
          </p:cNvPr>
          <p:cNvPicPr>
            <a:picLocks noChangeAspect="1"/>
          </p:cNvPicPr>
          <p:nvPr userDrawn="1"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7504" y="2100185"/>
            <a:ext cx="7068993" cy="1235031"/>
          </a:xfrm>
          <a:prstGeom prst="rect">
            <a:avLst/>
          </a:prstGeom>
        </p:spPr>
      </p:pic>
      <p:pic>
        <p:nvPicPr>
          <p:cNvPr id="8" name="Kuva 7">
            <a:extLst>
              <a:ext uri="{FF2B5EF4-FFF2-40B4-BE49-F238E27FC236}">
                <a16:creationId xmlns:a16="http://schemas.microsoft.com/office/drawing/2014/main" id="{46D12B9A-3F7C-56CC-5D24-8C961332646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xmlns="" r:embed="rId3"/>
              </a:ext>
            </a:extLst>
          </a:blip>
          <a:srcRect t="53648" r="3813" b="-1"/>
          <a:stretch>
            <a:fillRect/>
          </a:stretch>
        </p:blipFill>
        <p:spPr>
          <a:xfrm>
            <a:off x="4890655" y="7006"/>
            <a:ext cx="4253345" cy="1930400"/>
          </a:xfrm>
          <a:prstGeom prst="rect">
            <a:avLst/>
          </a:prstGeom>
        </p:spPr>
      </p:pic>
      <p:pic>
        <p:nvPicPr>
          <p:cNvPr id="13" name="Kuva 12">
            <a:extLst>
              <a:ext uri="{FF2B5EF4-FFF2-40B4-BE49-F238E27FC236}">
                <a16:creationId xmlns:a16="http://schemas.microsoft.com/office/drawing/2014/main" id="{3FEA1E40-B62B-764B-7D5A-9873EE2B20CA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xmlns="" r:embed="rId5"/>
              </a:ext>
            </a:extLst>
          </a:blip>
          <a:srcRect l="9562" b="52458"/>
          <a:stretch>
            <a:fillRect/>
          </a:stretch>
        </p:blipFill>
        <p:spPr>
          <a:xfrm>
            <a:off x="0" y="3477501"/>
            <a:ext cx="2881745" cy="1662869"/>
          </a:xfrm>
          <a:prstGeom prst="rect">
            <a:avLst/>
          </a:prstGeom>
        </p:spPr>
      </p:pic>
      <p:sp>
        <p:nvSpPr>
          <p:cNvPr id="14" name="Tekstiruutu 13">
            <a:extLst>
              <a:ext uri="{FF2B5EF4-FFF2-40B4-BE49-F238E27FC236}">
                <a16:creationId xmlns:a16="http://schemas.microsoft.com/office/drawing/2014/main" id="{C7DA2FB2-D141-2A33-327E-ED8077344374}"/>
              </a:ext>
            </a:extLst>
          </p:cNvPr>
          <p:cNvSpPr txBox="1"/>
          <p:nvPr userDrawn="1"/>
        </p:nvSpPr>
        <p:spPr>
          <a:xfrm>
            <a:off x="4293078" y="4682837"/>
            <a:ext cx="557845" cy="20774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fi-FI" sz="135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varke.fi</a:t>
            </a:r>
          </a:p>
        </p:txBody>
      </p:sp>
    </p:spTree>
    <p:extLst>
      <p:ext uri="{BB962C8B-B14F-4D97-AF65-F5344CB8AC3E}">
        <p14:creationId xmlns:p14="http://schemas.microsoft.com/office/powerpoint/2010/main" val="2394989951"/>
      </p:ext>
    </p:extLst>
  </p:cSld>
  <p:clrMapOvr>
    <a:masterClrMapping/>
  </p:clrMapOvr>
  <p:transition/>
  <p:timing/>
</p:sldLayout>
</file>

<file path=ppt/slideLayouts/slideLayout3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4_Mukautettu asettelu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CAD1A37-ABC3-4BE2-AD77-C81A3D685F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3569" y="767147"/>
            <a:ext cx="7811108" cy="3429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1AB022D0-EE42-427B-AB2D-742FE9A808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2D1A6D07-1BBA-498B-B1BA-E05C573A5E63}" type="datetime1">
              <a:rPr lang="fi-FI" smtClean="0"/>
              <a:pPr>
                <a:defRPr/>
              </a:pPr>
              <a:t>16.4.2025</a:t>
            </a:fld>
            <a:endParaRPr lang="fi-FI"/>
          </a:p>
        </p:txBody>
      </p:sp>
      <p:sp>
        <p:nvSpPr>
          <p:cNvPr id="7" name="Taulukon paikkamerkki 6">
            <a:extLst>
              <a:ext uri="{FF2B5EF4-FFF2-40B4-BE49-F238E27FC236}">
                <a16:creationId xmlns:a16="http://schemas.microsoft.com/office/drawing/2014/main" id="{CABAFD10-85CD-41DC-80B6-3C0A888B4ED3}"/>
              </a:ext>
            </a:extLst>
          </p:cNvPr>
          <p:cNvSpPr>
            <a:spLocks noGrp="1"/>
          </p:cNvSpPr>
          <p:nvPr>
            <p:ph type="tbl" sz="quarter" idx="11"/>
          </p:nvPr>
        </p:nvSpPr>
        <p:spPr>
          <a:xfrm>
            <a:off x="683569" y="1419623"/>
            <a:ext cx="7941318" cy="3024336"/>
          </a:xfrm>
        </p:spPr>
        <p:txBody>
          <a:bodyPr/>
          <a:lstStyle/>
          <a:p>
            <a:r>
              <a:rPr lang="en-US"/>
              <a:t>Click icon to add table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12516"/>
      </p:ext>
    </p:extLst>
  </p:cSld>
  <p:clrMapOvr>
    <a:masterClrMapping/>
  </p:clrMapOvr>
  <p:transition/>
  <p:timing/>
</p:sldLayout>
</file>

<file path=ppt/slideLayouts/slideLayout4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7_Mukautettu asettelu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CAD1A37-ABC3-4BE2-AD77-C81A3D685F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41502" y="771550"/>
            <a:ext cx="7811108" cy="3429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1AB022D0-EE42-427B-AB2D-742FE9A808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2D1A6D07-1BBA-498B-B1BA-E05C573A5E63}" type="datetime1">
              <a:rPr lang="fi-FI" smtClean="0"/>
              <a:pPr>
                <a:defRPr/>
              </a:pPr>
              <a:t>16.4.2025</a:t>
            </a:fld>
            <a:endParaRPr lang="fi-FI"/>
          </a:p>
        </p:txBody>
      </p:sp>
      <p:sp>
        <p:nvSpPr>
          <p:cNvPr id="5" name="Kaavion paikkamerkki 4">
            <a:extLst>
              <a:ext uri="{FF2B5EF4-FFF2-40B4-BE49-F238E27FC236}">
                <a16:creationId xmlns:a16="http://schemas.microsoft.com/office/drawing/2014/main" id="{8CFA13F0-ED6C-4B2A-B630-B752F0E5D4F3}"/>
              </a:ext>
            </a:extLst>
          </p:cNvPr>
          <p:cNvSpPr>
            <a:spLocks noGrp="1"/>
          </p:cNvSpPr>
          <p:nvPr>
            <p:ph type="chart" sz="quarter" idx="12"/>
          </p:nvPr>
        </p:nvSpPr>
        <p:spPr>
          <a:xfrm>
            <a:off x="614012" y="1491630"/>
            <a:ext cx="8066088" cy="3024188"/>
          </a:xfrm>
        </p:spPr>
        <p:txBody>
          <a:bodyPr/>
          <a:lstStyle/>
          <a:p>
            <a:r>
              <a:rPr lang="en-US"/>
              <a:t>Click icon to add chart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98052762"/>
      </p:ext>
    </p:extLst>
  </p:cSld>
  <p:clrMapOvr>
    <a:masterClrMapping/>
  </p:clrMapOvr>
  <p:transition/>
  <p:timing/>
</p:sldLayout>
</file>

<file path=ppt/slideLayouts/slideLayout5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3292" y="776027"/>
            <a:ext cx="7811108" cy="342900"/>
          </a:xfrm>
        </p:spPr>
        <p:txBody>
          <a:bodyPr/>
          <a:lstStyle>
            <a:lvl1pPr>
              <a:defRPr sz="2200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2339752" y="1347614"/>
            <a:ext cx="6194648" cy="3338686"/>
          </a:xfrm>
        </p:spPr>
        <p:txBody>
          <a:bodyPr/>
          <a:lstStyle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F3CE1D4-873E-4B2A-B4C8-23A4FDFBCBE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217F9A-5279-4A99-98DC-50C5833EE471}" type="datetime1">
              <a:rPr lang="fi-FI"/>
              <a:pPr>
                <a:defRPr/>
              </a:pPr>
              <a:t>16.4.2025</a:t>
            </a:fld>
            <a:endParaRPr lang="fi-FI"/>
          </a:p>
        </p:txBody>
      </p:sp>
      <p:sp>
        <p:nvSpPr>
          <p:cNvPr id="7" name="Tekstin paikkamerkki 6">
            <a:extLst>
              <a:ext uri="{FF2B5EF4-FFF2-40B4-BE49-F238E27FC236}">
                <a16:creationId xmlns:a16="http://schemas.microsoft.com/office/drawing/2014/main" id="{930B0BB3-3E52-4E26-B212-095745F29EAE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723292" y="1347614"/>
            <a:ext cx="1272444" cy="3338512"/>
          </a:xfrm>
        </p:spPr>
        <p:txBody>
          <a:bodyPr/>
          <a:lstStyle>
            <a:lvl1pPr marL="0" indent="0">
              <a:buNone/>
              <a:defRPr sz="16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804625358"/>
      </p:ext>
    </p:extLst>
  </p:cSld>
  <p:clrMapOvr>
    <a:masterClrMapping/>
  </p:clrMapOvr>
  <p:transition/>
  <p:timing/>
</p:sldLayout>
</file>

<file path=ppt/slideLayouts/slideLayout6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secHead" preserve="1">
  <p:cSld name="Osan otsikko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3200" b="0" cap="none" baseline="0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459121"/>
            <a:ext cx="7772400" cy="846054"/>
          </a:xfrm>
        </p:spPr>
        <p:txBody>
          <a:bodyPr anchor="b"/>
          <a:lstStyle>
            <a:lvl1pPr marL="0" indent="0">
              <a:buNone/>
              <a:defRPr sz="2000" cap="all" baseline="0">
                <a:solidFill>
                  <a:schemeClr val="accent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885858DE-9BC3-4D26-AF0C-0FB726F4265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B6ABD5-3CA2-4D3B-81B3-32D926D0C86F}" type="datetime1">
              <a:rPr lang="fi-FI"/>
              <a:pPr>
                <a:defRPr/>
              </a:pPr>
              <a:t>16.4.2025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28889310"/>
      </p:ext>
    </p:extLst>
  </p:cSld>
  <p:clrMapOvr>
    <a:masterClrMapping/>
  </p:clrMapOvr>
  <p:transition/>
  <p:timing/>
</p:sldLayout>
</file>

<file path=ppt/slideLayouts/slideLayout7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33942" y="730367"/>
            <a:ext cx="6346870" cy="3429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789125" y="1419622"/>
            <a:ext cx="3678560" cy="2971800"/>
          </a:xfrm>
        </p:spPr>
        <p:txBody>
          <a:bodyPr/>
          <a:lstStyle>
            <a:lvl1pPr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defRPr lang="fi-FI" sz="1800" smtClean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defRPr lang="fi-FI" sz="1600" smtClean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defRPr lang="fi-FI" sz="1400" smtClean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defRPr lang="fi-FI" sz="1200" smtClean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defRPr lang="fi-FI" sz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DE7356F-27CD-454F-944C-CD8135AA991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7540CC-64CA-427D-8907-07D52159AF6C}" type="datetime1">
              <a:rPr lang="fi-FI"/>
              <a:pPr>
                <a:defRPr/>
              </a:pPr>
              <a:t>16.4.2025</a:t>
            </a:fld>
            <a:endParaRPr lang="fi-FI"/>
          </a:p>
        </p:txBody>
      </p:sp>
      <p:sp>
        <p:nvSpPr>
          <p:cNvPr id="6" name="Sisällön paikkamerkki 3">
            <a:extLst>
              <a:ext uri="{FF2B5EF4-FFF2-40B4-BE49-F238E27FC236}">
                <a16:creationId xmlns:a16="http://schemas.microsoft.com/office/drawing/2014/main" id="{81239D2D-06C7-43FF-B16F-FCA25975111C}"/>
              </a:ext>
            </a:extLst>
          </p:cNvPr>
          <p:cNvSpPr>
            <a:spLocks noGrp="1"/>
          </p:cNvSpPr>
          <p:nvPr>
            <p:ph sz="half" idx="11"/>
          </p:nvPr>
        </p:nvSpPr>
        <p:spPr>
          <a:xfrm>
            <a:off x="733942" y="1419622"/>
            <a:ext cx="3474995" cy="2971800"/>
          </a:xfrm>
        </p:spPr>
        <p:txBody>
          <a:bodyPr/>
          <a:lstStyle>
            <a:lvl1pPr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defRPr lang="fi-FI" sz="1800" smtClean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defRPr lang="fi-FI" sz="1600" smtClean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defRPr lang="fi-FI" sz="1400" smtClean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defRPr lang="fi-FI" sz="1200" smtClean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defRPr lang="fi-FI" sz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0846960"/>
      </p:ext>
    </p:extLst>
  </p:cSld>
  <p:clrMapOvr>
    <a:masterClrMapping/>
  </p:clrMapOvr>
  <p:transition/>
  <p:timing/>
</p:sldLayout>
</file>

<file path=ppt/slideLayouts/slideLayout8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83568" y="771550"/>
            <a:ext cx="7704856" cy="3429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492310FE-7569-4B06-A30A-58507032482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162F13-369F-4FB4-9811-5718EB0BBD74}" type="datetime1">
              <a:rPr lang="fi-FI"/>
              <a:pPr>
                <a:defRPr/>
              </a:pPr>
              <a:t>16.4.2025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17261751"/>
      </p:ext>
    </p:extLst>
  </p:cSld>
  <p:clrMapOvr>
    <a:masterClrMapping/>
  </p:clrMapOvr>
  <p:transition/>
  <p:timing/>
</p:sldLayout>
</file>

<file path=ppt/slideLayouts/slideLayout9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8DB48C1C-08E2-427B-AA55-4AF45E717C0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C4ECE4-EF7B-4899-8337-9177D72C5861}" type="datetime1">
              <a:rPr lang="fi-FI"/>
              <a:pPr>
                <a:defRPr/>
              </a:pPr>
              <a:t>16.4.2025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91819094"/>
      </p:ext>
    </p:extLst>
  </p:cSld>
  <p:clrMapOvr>
    <a:masterClrMapping/>
  </p:clrMapOvr>
  <p:transition/>
  <p:timing/>
</p:sldLayout>
</file>

<file path=ppt/slideMasters/_rels/slideMaster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10" Type="http://schemas.openxmlformats.org/officeDocument/2006/relationships/slideLayout" Target="../slideLayouts/slideLayout10.xml" /><Relationship Id="rId11" Type="http://schemas.openxmlformats.org/officeDocument/2006/relationships/slideLayout" Target="../slideLayouts/slideLayout11.xml" /><Relationship Id="rId12" Type="http://schemas.openxmlformats.org/officeDocument/2006/relationships/slideLayout" Target="../slideLayouts/slideLayout12.xml" /><Relationship Id="rId13" Type="http://schemas.openxmlformats.org/officeDocument/2006/relationships/slideLayout" Target="../slideLayouts/slideLayout13.xml" /><Relationship Id="rId14" Type="http://schemas.openxmlformats.org/officeDocument/2006/relationships/slideLayout" Target="../slideLayouts/slideLayout14.xml" /><Relationship Id="rId15" Type="http://schemas.openxmlformats.org/officeDocument/2006/relationships/image" Target="../media/image1.png" /><Relationship Id="rId16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3" Type="http://schemas.openxmlformats.org/officeDocument/2006/relationships/slideLayout" Target="../slideLayouts/slideLayout3.xml" /><Relationship Id="rId4" Type="http://schemas.openxmlformats.org/officeDocument/2006/relationships/slideLayout" Target="../slideLayouts/slideLayout4.xml" /><Relationship Id="rId5" Type="http://schemas.openxmlformats.org/officeDocument/2006/relationships/slideLayout" Target="../slideLayouts/slideLayout5.xml" /><Relationship Id="rId6" Type="http://schemas.openxmlformats.org/officeDocument/2006/relationships/slideLayout" Target="../slideLayouts/slideLayout6.xml" /><Relationship Id="rId7" Type="http://schemas.openxmlformats.org/officeDocument/2006/relationships/slideLayout" Target="../slideLayouts/slideLayout7.xml" /><Relationship Id="rId8" Type="http://schemas.openxmlformats.org/officeDocument/2006/relationships/slideLayout" Target="../slideLayouts/slideLayout8.xml" /><Relationship Id="rId9" Type="http://schemas.openxmlformats.org/officeDocument/2006/relationships/slideLayout" Target="../slideLayouts/slideLayout9.xml" /></Relationships>
</file>

<file path=ppt/slideMasters/_rels/slideMaster2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5.xml" /><Relationship Id="rId2" Type="http://schemas.openxmlformats.org/officeDocument/2006/relationships/slideLayout" Target="../slideLayouts/slideLayout16.xml" /><Relationship Id="rId3" Type="http://schemas.openxmlformats.org/officeDocument/2006/relationships/slideLayout" Target="../slideLayouts/slideLayout17.xml" /><Relationship Id="rId4" Type="http://schemas.openxmlformats.org/officeDocument/2006/relationships/slideLayout" Target="../slideLayouts/slideLayout18.xml" /><Relationship Id="rId5" Type="http://schemas.openxmlformats.org/officeDocument/2006/relationships/slideLayout" Target="../slideLayouts/slideLayout19.xml" /><Relationship Id="rId6" Type="http://schemas.openxmlformats.org/officeDocument/2006/relationships/slideLayout" Target="../slideLayouts/slideLayout20.xml" /><Relationship Id="rId7" Type="http://schemas.openxmlformats.org/officeDocument/2006/relationships/theme" Target="../theme/theme2.xml" /></Relationships>
</file>

<file path=ppt/slideMasters/slideMaster1.xml><?xml version="1.0" encoding="utf-8"?>
<p:sld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CD8B27C4-5E78-4CEC-9E5E-BC12F8E240F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49324" y="716658"/>
            <a:ext cx="7811108" cy="342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i-FI" altLang="fi-FI"/>
              <a:t>Muokkaa perustyyl. napsautt.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4F5FB3C7-ADA1-49D5-9A80-5C6BCD08AAF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7582" y="1440339"/>
            <a:ext cx="7772850" cy="28341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altLang="fi-FI"/>
              <a:t>Muokkaa tekstin perustyylejä napsauttamalla</a:t>
            </a:r>
          </a:p>
          <a:p>
            <a:pPr lvl="1"/>
            <a:r>
              <a:rPr lang="fi-FI" altLang="fi-FI"/>
              <a:t>toinen taso</a:t>
            </a:r>
          </a:p>
          <a:p>
            <a:pPr lvl="2"/>
            <a:r>
              <a:rPr lang="fi-FI" altLang="fi-FI"/>
              <a:t>kolmas taso</a:t>
            </a:r>
          </a:p>
          <a:p>
            <a:pPr lvl="3"/>
            <a:r>
              <a:rPr lang="fi-FI" altLang="fi-FI"/>
              <a:t>neljäs taso</a:t>
            </a:r>
          </a:p>
          <a:p>
            <a:pPr lvl="4"/>
            <a:r>
              <a:rPr lang="fi-FI" altLang="fi-FI"/>
              <a:t>viides taso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331A883E-4EA4-4AC9-95CA-B97B3C3BF694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4800600"/>
            <a:ext cx="1600200" cy="2286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900" baseline="30000">
                <a:latin typeface="Arial"/>
              </a:defRPr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2D1A6D07-1BBA-498B-B1BA-E05C573A5E63}" type="datetime1">
              <a:rPr kumimoji="0" lang="fi-FI" sz="900" b="0" i="0" u="none" strike="noStrike" kern="1200" cap="none" spc="0" normalizeH="0" baseline="30000" noProof="0">
                <a:ln>
                  <a:noFill/>
                </a:ln>
                <a:solidFill>
                  <a:srgbClr val="262626"/>
                </a:solidFill>
                <a:effectLst/>
                <a:uLnTx/>
                <a:uFillTx/>
                <a:latin typeface="Arial"/>
                <a:ea typeface="ヒラギノ角ゴ Pro W3" pitchFamily="32" charset="-128"/>
                <a:cs typeface="+mn-cs"/>
              </a:rPr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t>16.4.2025</a:t>
            </a:fld>
            <a:endParaRPr kumimoji="0" lang="fi-FI" sz="900" b="0" i="0" u="none" strike="noStrike" kern="1200" cap="none" spc="0" normalizeH="0" baseline="30000" noProof="0">
              <a:ln>
                <a:noFill/>
              </a:ln>
              <a:solidFill>
                <a:srgbClr val="262626"/>
              </a:solidFill>
              <a:effectLst/>
              <a:uLnTx/>
              <a:uFillTx/>
              <a:latin typeface="Arial"/>
              <a:ea typeface="ヒラギノ角ゴ Pro W3" pitchFamily="32" charset="-128"/>
              <a:cs typeface="+mn-cs"/>
            </a:endParaRP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A393E43D-9641-4743-87FB-3BB21D2298B7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948264" y="4686300"/>
            <a:ext cx="1905000" cy="342900"/>
          </a:xfrm>
          <a:prstGeom prst="rect">
            <a:avLst/>
          </a:prstGeom>
          <a:ln>
            <a:miter lim="800000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50"/>
            </a:lvl1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78CBC40A-50C9-4EE5-83EE-9E8EADBE44FA}" type="slidenum">
              <a:rPr kumimoji="0" lang="fi-FI" altLang="fi-FI" sz="1050" b="0" i="0" u="none" strike="noStrike" kern="1200" cap="none" spc="0" normalizeH="0" baseline="0" noProof="0" smtClean="0">
                <a:ln>
                  <a:noFill/>
                </a:ln>
                <a:solidFill>
                  <a:srgbClr val="262626"/>
                </a:solidFill>
                <a:effectLst/>
                <a:uLnTx/>
                <a:uFillTx/>
                <a:latin typeface="Arial" panose="020b0604020202020204" pitchFamily="34" charset="0"/>
                <a:ea typeface="ヒラギノ角ゴ Pro W3" pitchFamily="32" charset="-128"/>
                <a:cs typeface="+mn-cs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t>‹#›</a:t>
            </a:fld>
            <a:endParaRPr kumimoji="0" lang="fi-FI" altLang="fi-FI" sz="1050" b="0" i="0" u="none" strike="noStrike" kern="1200" cap="none" spc="0" normalizeH="0" baseline="0" noProof="0">
              <a:ln>
                <a:noFill/>
              </a:ln>
              <a:solidFill>
                <a:srgbClr val="262626"/>
              </a:solidFill>
              <a:effectLst/>
              <a:uLnTx/>
              <a:uFillTx/>
              <a:latin typeface="Arial" panose="020b0604020202020204" pitchFamily="34" charset="0"/>
              <a:ea typeface="ヒラギノ角ゴ Pro W3" pitchFamily="32" charset="-128"/>
              <a:cs typeface="+mn-cs"/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436"/>
            <a:ext cx="4121089" cy="72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34274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6" r:id="rId1"/>
    <p:sldLayoutId id="2147483761" r:id="rId2"/>
    <p:sldLayoutId id="2147483702" r:id="rId3"/>
    <p:sldLayoutId id="2147483733" r:id="rId4"/>
    <p:sldLayoutId id="2147483681" r:id="rId5"/>
    <p:sldLayoutId id="2147483682" r:id="rId6"/>
    <p:sldLayoutId id="2147483683" r:id="rId7"/>
    <p:sldLayoutId id="2147483685" r:id="rId8"/>
    <p:sldLayoutId id="2147483686" r:id="rId9"/>
    <p:sldLayoutId id="2147483687" r:id="rId10"/>
    <p:sldLayoutId id="2147483692" r:id="rId11"/>
    <p:sldLayoutId id="2147483693" r:id="rId12"/>
    <p:sldLayoutId id="2147483694" r:id="rId13"/>
    <p:sldLayoutId id="2147483700" r:id="rId14"/>
  </p:sldLayoutIdLst>
  <p:transition/>
  <p:timing/>
  <p:hf sldNum="0" hdr="0" ftr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200" b="1">
          <a:solidFill>
            <a:srgbClr val="253746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200">
          <a:solidFill>
            <a:schemeClr val="tx2"/>
          </a:solidFill>
          <a:latin typeface="Arial"/>
          <a:ea typeface="ヒラギノ角ゴ Pro W3" pitchFamily="3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200">
          <a:solidFill>
            <a:schemeClr val="tx2"/>
          </a:solidFill>
          <a:latin typeface="Arial"/>
          <a:ea typeface="ヒラギノ角ゴ Pro W3" pitchFamily="3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200">
          <a:solidFill>
            <a:schemeClr val="tx2"/>
          </a:solidFill>
          <a:latin typeface="Arial"/>
          <a:ea typeface="ヒラギノ角ゴ Pro W3" pitchFamily="3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200">
          <a:solidFill>
            <a:schemeClr val="tx2"/>
          </a:solidFill>
          <a:latin typeface="Arial"/>
          <a:ea typeface="ヒラギノ角ゴ Pro W3" pitchFamily="3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200">
          <a:solidFill>
            <a:schemeClr val="tx2"/>
          </a:solidFill>
          <a:latin typeface="Arial"/>
          <a:ea typeface="ヒラギノ角ゴ Pro W3" pitchFamily="32" charset="-12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200">
          <a:solidFill>
            <a:schemeClr val="tx2"/>
          </a:solidFill>
          <a:latin typeface="Arial"/>
          <a:ea typeface="ヒラギノ角ゴ Pro W3" pitchFamily="32" charset="-12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200">
          <a:solidFill>
            <a:schemeClr val="tx2"/>
          </a:solidFill>
          <a:latin typeface="Arial"/>
          <a:ea typeface="ヒラギノ角ゴ Pro W3" pitchFamily="32" charset="-12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200">
          <a:solidFill>
            <a:schemeClr val="tx2"/>
          </a:solidFill>
          <a:latin typeface="Arial"/>
          <a:ea typeface="ヒラギノ角ゴ Pro W3" pitchFamily="32" charset="-128"/>
        </a:defRPr>
      </a:lvl9pPr>
    </p:titleStyle>
    <p:bodyStyle>
      <a:lvl1pPr marL="342900" indent="-342900" algn="l" rtl="0" eaLnBrk="1" fontAlgn="base" hangingPunct="1">
        <a:lnSpc>
          <a:spcPct val="100000"/>
        </a:lnSpc>
        <a:spcBef>
          <a:spcPct val="20000"/>
        </a:spcBef>
        <a:spcAft>
          <a:spcPts val="1200"/>
        </a:spcAft>
        <a:buClr>
          <a:srgbClr val="253746"/>
        </a:buClr>
        <a:buChar char="•"/>
        <a:defRPr>
          <a:solidFill>
            <a:srgbClr val="253746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742950" indent="-285750" algn="l" rtl="0" eaLnBrk="1" fontAlgn="base" hangingPunct="1">
        <a:lnSpc>
          <a:spcPct val="100000"/>
        </a:lnSpc>
        <a:spcBef>
          <a:spcPct val="20000"/>
        </a:spcBef>
        <a:spcAft>
          <a:spcPts val="1200"/>
        </a:spcAft>
        <a:buClr>
          <a:srgbClr val="253746"/>
        </a:buClr>
        <a:buChar char="–"/>
        <a:defRPr sz="1600">
          <a:solidFill>
            <a:srgbClr val="253746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rtl="0" eaLnBrk="1" fontAlgn="base" hangingPunct="1">
        <a:lnSpc>
          <a:spcPct val="100000"/>
        </a:lnSpc>
        <a:spcBef>
          <a:spcPct val="20000"/>
        </a:spcBef>
        <a:spcAft>
          <a:spcPts val="1200"/>
        </a:spcAft>
        <a:buClr>
          <a:srgbClr val="253746"/>
        </a:buClr>
        <a:buChar char="•"/>
        <a:defRPr sz="1400">
          <a:solidFill>
            <a:srgbClr val="253746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rtl="0" eaLnBrk="1" fontAlgn="base" hangingPunct="1">
        <a:lnSpc>
          <a:spcPct val="100000"/>
        </a:lnSpc>
        <a:spcBef>
          <a:spcPct val="20000"/>
        </a:spcBef>
        <a:spcAft>
          <a:spcPts val="1200"/>
        </a:spcAft>
        <a:buClr>
          <a:srgbClr val="253746"/>
        </a:buClr>
        <a:buChar char="–"/>
        <a:defRPr sz="1200">
          <a:solidFill>
            <a:srgbClr val="253746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rtl="0" eaLnBrk="1" fontAlgn="base" hangingPunct="1">
        <a:lnSpc>
          <a:spcPct val="100000"/>
        </a:lnSpc>
        <a:spcBef>
          <a:spcPct val="20000"/>
        </a:spcBef>
        <a:spcAft>
          <a:spcPts val="1200"/>
        </a:spcAft>
        <a:buClr>
          <a:srgbClr val="253746"/>
        </a:buClr>
        <a:buChar char="»"/>
        <a:defRPr sz="1200">
          <a:solidFill>
            <a:srgbClr val="253746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Char char="»"/>
        <a:defRPr sz="1400">
          <a:solidFill>
            <a:schemeClr val="tx2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Char char="»"/>
        <a:defRPr sz="1400">
          <a:solidFill>
            <a:schemeClr val="tx2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Char char="»"/>
        <a:defRPr sz="1400">
          <a:solidFill>
            <a:schemeClr val="tx2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Char char="»"/>
        <a:defRPr sz="1400">
          <a:solidFill>
            <a:schemeClr val="tx2"/>
          </a:solidFill>
          <a:latin typeface="+mn-lt"/>
          <a:ea typeface="+mn-ea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88023607-0185-43C9-8AB2-3682FEDF06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0644" y="625177"/>
            <a:ext cx="7805238" cy="897981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5F0C40F8-E30F-493A-92C0-FFE1C218FCD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70644" y="1731550"/>
            <a:ext cx="7805238" cy="278677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368F52E8-369F-456C-A740-16246612D5E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115791" y="4819544"/>
            <a:ext cx="3036419" cy="153361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ctr">
              <a:defRPr sz="600">
                <a:solidFill>
                  <a:schemeClr val="tx2"/>
                </a:solidFill>
              </a:defRPr>
            </a:lvl1pPr>
          </a:lstStyle>
          <a:p>
            <a:pPr algn="r" defTabSz="685800" eaLnBrk="1" fontAlgn="auto" hangingPunct="1">
              <a:spcBef>
                <a:spcPct val="0"/>
              </a:spcBef>
              <a:spcAft>
                <a:spcPct val="0"/>
              </a:spcAft>
            </a:pPr>
            <a:r>
              <a:rPr lang="fi-FI" smtClean="0">
                <a:solidFill>
                  <a:srgbClr val="2C5234"/>
                </a:solidFill>
                <a:latin typeface="Arial"/>
                <a:ea typeface="+mn-ea"/>
              </a:rPr>
              <a:t>Esityksen nimi</a:t>
            </a:r>
            <a:endParaRPr lang="fi-FI">
              <a:solidFill>
                <a:srgbClr val="2C5234"/>
              </a:solidFill>
              <a:latin typeface="Arial"/>
              <a:ea typeface="+mn-ea"/>
            </a:endParaRP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28FECAB6-C41E-4355-8815-8CAE1D6A3AF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164117" y="4819544"/>
            <a:ext cx="555911" cy="153361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ctr">
              <a:defRPr sz="600">
                <a:solidFill>
                  <a:schemeClr val="tx2"/>
                </a:solidFill>
              </a:defRPr>
            </a:lvl1pPr>
          </a:lstStyle>
          <a:p>
            <a:pPr defTabSz="685800" eaLnBrk="1" fontAlgn="auto" hangingPunct="1">
              <a:spcBef>
                <a:spcPct val="0"/>
              </a:spcBef>
              <a:spcAft>
                <a:spcPct val="0"/>
              </a:spcAft>
            </a:pPr>
            <a:fld id="{6C92F02F-BB91-4F5D-9986-38A851A58566}" type="datetime1">
              <a:rPr lang="fi-FI" smtClean="0">
                <a:solidFill>
                  <a:srgbClr val="2C5234"/>
                </a:solidFill>
                <a:latin typeface="Arial"/>
                <a:ea typeface="+mn-ea"/>
              </a:rPr>
              <a:pPr defTabSz="685800" eaLnBrk="1" fontAlgn="auto" hangingPunct="1">
                <a:spcBef>
                  <a:spcPct val="0"/>
                </a:spcBef>
                <a:spcAft>
                  <a:spcPct val="0"/>
                </a:spcAft>
              </a:pPr>
              <a:t>16.4.2025</a:t>
            </a:fld>
            <a:endParaRPr lang="fi-FI">
              <a:solidFill>
                <a:srgbClr val="2C5234"/>
              </a:solidFill>
              <a:latin typeface="Arial"/>
              <a:ea typeface="+mn-ea"/>
            </a:endParaRPr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EE79737B-6D60-4D97-8229-8CAA42848EA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734425" y="4819544"/>
            <a:ext cx="325042" cy="153361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ctr">
              <a:defRPr sz="600">
                <a:solidFill>
                  <a:schemeClr val="tx2"/>
                </a:solidFill>
              </a:defRPr>
            </a:lvl1pPr>
          </a:lstStyle>
          <a:p>
            <a:pPr defTabSz="685800" eaLnBrk="1" fontAlgn="auto" hangingPunct="1">
              <a:spcBef>
                <a:spcPct val="0"/>
              </a:spcBef>
              <a:spcAft>
                <a:spcPct val="0"/>
              </a:spcAft>
            </a:pPr>
            <a:fld id="{91E53C16-2649-4D48-AFD3-9E32AB86C978}" type="slidenum">
              <a:rPr lang="fi-FI" smtClean="0">
                <a:solidFill>
                  <a:srgbClr val="2C5234"/>
                </a:solidFill>
                <a:latin typeface="Arial"/>
                <a:ea typeface="+mn-ea"/>
              </a:rPr>
              <a:pPr defTabSz="685800" eaLnBrk="1" fontAlgn="auto" hangingPunct="1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fi-FI">
              <a:solidFill>
                <a:srgbClr val="2C5234"/>
              </a:solidFill>
              <a:latin typeface="Arial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26302970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3" r:id="rId1"/>
    <p:sldLayoutId id="2147483764" r:id="rId2"/>
    <p:sldLayoutId id="2147483765" r:id="rId3"/>
    <p:sldLayoutId id="2147483766" r:id="rId4"/>
    <p:sldLayoutId id="2147483767" r:id="rId5"/>
    <p:sldLayoutId id="2147483768" r:id="rId6"/>
  </p:sldLayoutIdLst>
  <p:transition/>
  <p:timing/>
  <p:hf hdr="0" ftr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000" b="1" kern="1200" spc="-23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35731" indent="-135731" algn="l" defTabSz="685800" rtl="0" eaLnBrk="1" latinLnBrk="0" hangingPunct="1">
        <a:lnSpc>
          <a:spcPct val="100000"/>
        </a:lnSpc>
        <a:spcBef>
          <a:spcPts val="600"/>
        </a:spcBef>
        <a:buFont typeface="Arial" panose="020b0604020202020204" pitchFamily="34" charset="0"/>
        <a:buChar char="•"/>
        <a:defRPr sz="1500" kern="1200" spc="-15" baseline="0">
          <a:solidFill>
            <a:schemeClr val="tx2"/>
          </a:solidFill>
          <a:latin typeface="+mn-lt"/>
          <a:ea typeface="+mn-ea"/>
          <a:cs typeface="+mn-cs"/>
        </a:defRPr>
      </a:lvl1pPr>
      <a:lvl2pPr marL="267891" indent="-132160" algn="l" defTabSz="685800" rtl="0" eaLnBrk="1" latinLnBrk="0" hangingPunct="1">
        <a:lnSpc>
          <a:spcPct val="100000"/>
        </a:lnSpc>
        <a:spcBef>
          <a:spcPts val="600"/>
        </a:spcBef>
        <a:buFont typeface="Arial" panose="020b0604020202020204" pitchFamily="34" charset="0"/>
        <a:buChar char="•"/>
        <a:defRPr sz="1350" kern="1200" spc="-8" baseline="0">
          <a:solidFill>
            <a:schemeClr val="tx2"/>
          </a:solidFill>
          <a:latin typeface="+mn-lt"/>
          <a:ea typeface="+mn-ea"/>
          <a:cs typeface="+mn-cs"/>
        </a:defRPr>
      </a:lvl2pPr>
      <a:lvl3pPr marL="403622" indent="-135731" algn="l" defTabSz="685800" rtl="0" eaLnBrk="1" latinLnBrk="0" hangingPunct="1">
        <a:lnSpc>
          <a:spcPct val="100000"/>
        </a:lnSpc>
        <a:spcBef>
          <a:spcPts val="600"/>
        </a:spcBef>
        <a:buFont typeface="Arial" panose="020b0604020202020204" pitchFamily="34" charset="0"/>
        <a:buChar char="•"/>
        <a:defRPr sz="1200" kern="1200" spc="-8" baseline="0">
          <a:solidFill>
            <a:schemeClr val="tx2"/>
          </a:solidFill>
          <a:latin typeface="+mn-lt"/>
          <a:ea typeface="+mn-ea"/>
          <a:cs typeface="+mn-cs"/>
        </a:defRPr>
      </a:lvl3pPr>
      <a:lvl4pPr marL="536972" indent="-133350" algn="l" defTabSz="685800" rtl="0" eaLnBrk="1" latinLnBrk="0" hangingPunct="1">
        <a:lnSpc>
          <a:spcPct val="100000"/>
        </a:lnSpc>
        <a:spcBef>
          <a:spcPts val="600"/>
        </a:spcBef>
        <a:buFont typeface="Arial" panose="020b0604020202020204" pitchFamily="34" charset="0"/>
        <a:buChar char="•"/>
        <a:defRPr sz="1200" kern="1200" spc="-8" baseline="0">
          <a:solidFill>
            <a:schemeClr val="tx2"/>
          </a:solidFill>
          <a:latin typeface="+mn-lt"/>
          <a:ea typeface="+mn-ea"/>
          <a:cs typeface="+mn-cs"/>
        </a:defRPr>
      </a:lvl4pPr>
      <a:lvl5pPr marL="672704" indent="-135731" algn="l" defTabSz="685800" rtl="0" eaLnBrk="1" latinLnBrk="0" hangingPunct="1">
        <a:lnSpc>
          <a:spcPct val="100000"/>
        </a:lnSpc>
        <a:spcBef>
          <a:spcPts val="600"/>
        </a:spcBef>
        <a:buFont typeface="Arial" panose="020b0604020202020204" pitchFamily="34" charset="0"/>
        <a:buChar char="•"/>
        <a:defRPr sz="1200" kern="1200" spc="-8" baseline="0">
          <a:solidFill>
            <a:schemeClr val="tx2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3840">
          <p15:clr>
            <a:srgbClr val="F26B43"/>
          </p15:clr>
        </p15:guide>
        <p15:guide id="2" orient="horz" pos="2160">
          <p15:clr>
            <a:srgbClr val="F26B43"/>
          </p15:clr>
        </p15:guide>
      </p15:sldGuideLst>
    </p:ext>
  </p:extLst>
</p:sldMaster>
</file>

<file path=ppt/slides/_rels/slide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5.xml" /></Relationships>
</file>

<file path=ppt/slides/_rels/slide10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5.xml" /><Relationship Id="rId2" Type="http://schemas.openxmlformats.org/officeDocument/2006/relationships/notesSlide" Target="../notesSlides/notesSlide8.xml" /><Relationship Id="rId3" Type="http://schemas.openxmlformats.org/officeDocument/2006/relationships/image" Target="../media/image17.png" /><Relationship Id="rId4" Type="http://schemas.openxmlformats.org/officeDocument/2006/relationships/image" Target="../media/image18.png" /><Relationship Id="rId5" Type="http://schemas.openxmlformats.org/officeDocument/2006/relationships/image" Target="../media/image20.png" /></Relationships>
</file>

<file path=ppt/slides/_rels/slide1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5.xml" /></Relationships>
</file>

<file path=ppt/slides/_rels/slide2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 /><Relationship Id="rId2" Type="http://schemas.openxmlformats.org/officeDocument/2006/relationships/notesSlide" Target="../notesSlides/notesSlide1.xml" /><Relationship Id="rId3" Type="http://schemas.openxmlformats.org/officeDocument/2006/relationships/image" Target="../media/image13.png" /><Relationship Id="rId4" Type="http://schemas.openxmlformats.org/officeDocument/2006/relationships/chart" Target="../charts/chart1.xml" /></Relationships>
</file>

<file path=ppt/slides/_rels/slide3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5.xml" /><Relationship Id="rId2" Type="http://schemas.openxmlformats.org/officeDocument/2006/relationships/notesSlide" Target="../notesSlides/notesSlide2.xml" /><Relationship Id="rId3" Type="http://schemas.openxmlformats.org/officeDocument/2006/relationships/chart" Target="../charts/chart2.xml" /></Relationships>
</file>

<file path=ppt/slides/_rels/slide4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.xml" /><Relationship Id="rId2" Type="http://schemas.openxmlformats.org/officeDocument/2006/relationships/image" Target="../media/image13.png" /><Relationship Id="rId3" Type="http://schemas.openxmlformats.org/officeDocument/2006/relationships/image" Target="../media/image14.png" /></Relationships>
</file>

<file path=ppt/slides/_rels/slide5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5.xml" /><Relationship Id="rId2" Type="http://schemas.openxmlformats.org/officeDocument/2006/relationships/notesSlide" Target="../notesSlides/notesSlide3.xml" /><Relationship Id="rId3" Type="http://schemas.openxmlformats.org/officeDocument/2006/relationships/chart" Target="../charts/chart3.xml" /></Relationships>
</file>

<file path=ppt/slides/_rels/slide6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.xml" /><Relationship Id="rId2" Type="http://schemas.openxmlformats.org/officeDocument/2006/relationships/notesSlide" Target="../notesSlides/notesSlide4.xml" /></Relationships>
</file>

<file path=ppt/slides/_rels/slide7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5.xml" /><Relationship Id="rId2" Type="http://schemas.openxmlformats.org/officeDocument/2006/relationships/notesSlide" Target="../notesSlides/notesSlide5.xml" /><Relationship Id="rId3" Type="http://schemas.openxmlformats.org/officeDocument/2006/relationships/chart" Target="../charts/chart4.xml" /><Relationship Id="rId4" Type="http://schemas.openxmlformats.org/officeDocument/2006/relationships/image" Target="../media/image15.png" /><Relationship Id="rId5" Type="http://schemas.openxmlformats.org/officeDocument/2006/relationships/image" Target="../media/image16.png" /></Relationships>
</file>

<file path=ppt/slides/_rels/slide8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.xml" /><Relationship Id="rId2" Type="http://schemas.openxmlformats.org/officeDocument/2006/relationships/notesSlide" Target="../notesSlides/notesSlide6.xml" /><Relationship Id="rId3" Type="http://schemas.openxmlformats.org/officeDocument/2006/relationships/image" Target="../media/image15.png" /><Relationship Id="rId4" Type="http://schemas.openxmlformats.org/officeDocument/2006/relationships/image" Target="../media/image16.png" /></Relationships>
</file>

<file path=ppt/slides/_rels/slide9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 /><Relationship Id="rId2" Type="http://schemas.openxmlformats.org/officeDocument/2006/relationships/notesSlide" Target="../notesSlides/notesSlide7.xml" /><Relationship Id="rId3" Type="http://schemas.openxmlformats.org/officeDocument/2006/relationships/image" Target="../media/image17.png" /><Relationship Id="rId4" Type="http://schemas.openxmlformats.org/officeDocument/2006/relationships/image" Target="../media/image18.png" /><Relationship Id="rId5" Type="http://schemas.openxmlformats.org/officeDocument/2006/relationships/image" Target="../media/image19.png" /></Relationships>
</file>

<file path=ppt/slides/slide1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91680" y="1635646"/>
            <a:ext cx="5381706" cy="1147011"/>
          </a:xfrm>
        </p:spPr>
        <p:txBody>
          <a:bodyPr/>
          <a:lstStyle/>
          <a:p>
            <a:r>
              <a:rPr lang="fi-FI" sz="2800"/>
              <a:t>Valtion tukema uudisasuntotuotanto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60465" y="2643758"/>
            <a:ext cx="5201293" cy="937064"/>
          </a:xfrm>
        </p:spPr>
        <p:txBody>
          <a:bodyPr/>
          <a:lstStyle/>
          <a:p>
            <a:r>
              <a:rPr lang="fi-FI" smtClean="0"/>
              <a:t> 09.12.2025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09468735"/>
      </p:ext>
    </p:extLst>
  </p:cSld>
  <p:clrMapOvr>
    <a:masterClrMapping/>
  </p:clrMapOvr>
  <p:transition/>
  <p:timing/>
</p:sld>
</file>

<file path=ppt/slides/slide10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4098" name="Päivämäärän paikkamerkki 3" hidden="1">
            <a:extLst>
              <a:ext uri="{FF2B5EF4-FFF2-40B4-BE49-F238E27FC236}">
                <a16:creationId xmlns:a16="http://schemas.microsoft.com/office/drawing/2014/main" id="{A835B50F-6B54-43CB-9142-13F96FE767C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Char char="•"/>
              <a:defRPr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Char char="–"/>
              <a:defRPr sz="16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Char char="•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Char char="–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Char char="»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BBEC1CD8-6C61-4A6C-883E-ED73D37B3667}" type="datetime1">
              <a:rPr lang="fi-FI" altLang="fi-FI" smtClean="0">
                <a:solidFill>
                  <a:schemeClr val="tx1"/>
                </a:solidFill>
              </a:rPr>
              <a:pPr>
                <a:spcBef>
                  <a:spcPct val="0"/>
                </a:spcBef>
                <a:buClrTx/>
                <a:buFontTx/>
                <a:buNone/>
              </a:pPr>
              <a:t>9.12.2025</a:t>
            </a:fld>
            <a:endParaRPr lang="fi-FI" altLang="fi-FI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97649C4-8EB2-4C06-9D5A-E12A1B6B15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6869" y="721414"/>
            <a:ext cx="8532440" cy="342900"/>
          </a:xfrm>
        </p:spPr>
        <p:txBody>
          <a:bodyPr/>
          <a:lstStyle/>
          <a:p>
            <a:r>
              <a:rPr lang="en-US" sz="2000" smtClean="0">
                <a:ea typeface="Verdana" panose="020b0604030504040204" pitchFamily="34" charset="0"/>
              </a:rPr>
              <a:t>Valtion tukeman asuntotuotannon </a:t>
            </a:r>
            <a:r>
              <a:rPr lang="en-US" sz="2000" err="1">
                <a:ea typeface="Verdana" panose="020b0604030504040204" pitchFamily="34" charset="0"/>
              </a:rPr>
              <a:t>rakennuskustannus (€/as.m</a:t>
            </a:r>
            <a:r>
              <a:rPr lang="en-US" sz="2000" baseline="30000">
                <a:ea typeface="Verdana" panose="020b0604030504040204" pitchFamily="34" charset="0"/>
              </a:rPr>
              <a:t>2</a:t>
            </a:r>
            <a:r>
              <a:rPr lang="en-US" sz="2000">
                <a:ea typeface="Verdana" panose="020b0604030504040204" pitchFamily="34" charset="0"/>
              </a:rPr>
              <a:t>)</a:t>
            </a:r>
            <a:endParaRPr lang="en-FI" sz="2000">
              <a:ea typeface="Verdana" panose="020b0604030504040204" pitchFamily="34" charset="0"/>
            </a:endParaRPr>
          </a:p>
        </p:txBody>
      </p:sp>
      <p:pic>
        <p:nvPicPr>
          <p:cNvPr id="11" name="Content Placeholder 5" descr="&lt;PgzH&gt;"/>
          <p:cNvPicPr>
            <a:picLocks noGrp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88734" y="1224514"/>
            <a:ext cx="1662112" cy="935831"/>
          </a:xfrm>
        </p:spPr>
      </p:pic>
      <p:pic>
        <p:nvPicPr>
          <p:cNvPr id="12" name="Content Placeholder 7" descr="&lt;rSHfKEq&gt;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988734" y="2133514"/>
            <a:ext cx="1662112" cy="9358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37431367"/>
              </p:ext>
            </p:extLst>
          </p:nvPr>
        </p:nvGraphicFramePr>
        <p:xfrm>
          <a:off x="6732240" y="3146400"/>
          <a:ext cx="2312989" cy="15390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87005">
                  <a:extLst>
                    <a:ext uri="{9D8B030D-6E8A-4147-A177-3AD203B41FA5}">
                      <a16:colId xmlns:a16="http://schemas.microsoft.com/office/drawing/2014/main" val="2465023846"/>
                    </a:ext>
                  </a:extLst>
                </a:gridCol>
                <a:gridCol w="657248">
                  <a:extLst>
                    <a:ext uri="{9D8B030D-6E8A-4147-A177-3AD203B41FA5}">
                      <a16:colId xmlns:a16="http://schemas.microsoft.com/office/drawing/2014/main" val="159120958"/>
                    </a:ext>
                  </a:extLst>
                </a:gridCol>
                <a:gridCol w="568736">
                  <a:extLst>
                    <a:ext uri="{9D8B030D-6E8A-4147-A177-3AD203B41FA5}">
                      <a16:colId xmlns:a16="http://schemas.microsoft.com/office/drawing/2014/main" val="3388916572"/>
                    </a:ext>
                  </a:extLst>
                </a:gridCol>
              </a:tblGrid>
              <a:tr h="175840">
                <a:tc>
                  <a:txBody>
                    <a:bodyPr vert="horz" wrap="square"/>
                    <a:lstStyle/>
                    <a:p>
                      <a:r>
                        <a:rPr lang="fi-FI" sz="100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HELSINKI</a:t>
                      </a:r>
                      <a:endParaRPr lang="fi-FI" sz="100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36000" marT="1800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C5234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r"/>
                      <a:r>
                        <a:rPr lang="fi-FI" sz="100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3 741</a:t>
                      </a:r>
                    </a:p>
                  </a:txBody>
                  <a:tcPr marL="0" marR="36000" marT="1800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C5234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70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0,0%</a:t>
                      </a:r>
                    </a:p>
                  </a:txBody>
                  <a:tcPr marL="0" marR="36000" marT="1800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C523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2851912"/>
                  </a:ext>
                </a:extLst>
              </a:tr>
              <a:tr h="80112">
                <a:tc>
                  <a:txBody>
                    <a:bodyPr vert="horz" wrap="square"/>
                    <a:lstStyle/>
                    <a:p>
                      <a:r>
                        <a:rPr lang="fi-FI" sz="100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ESPOO</a:t>
                      </a:r>
                      <a:endParaRPr lang="fi-FI" sz="100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36000" marT="1800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C5234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fi-FI" sz="100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3 447</a:t>
                      </a:r>
                    </a:p>
                  </a:txBody>
                  <a:tcPr marL="0" marR="36000" marT="1800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C5234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70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-3,6%</a:t>
                      </a:r>
                    </a:p>
                  </a:txBody>
                  <a:tcPr marL="0" marR="36000" marT="1800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C523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78532655"/>
                  </a:ext>
                </a:extLst>
              </a:tr>
              <a:tr h="56392">
                <a:tc>
                  <a:txBody>
                    <a:bodyPr vert="horz" wrap="square"/>
                    <a:lstStyle/>
                    <a:p>
                      <a:r>
                        <a:rPr lang="fi-FI" sz="100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VANTAA</a:t>
                      </a:r>
                      <a:endParaRPr lang="fi-FI" sz="100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36000" marT="1800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C5234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r"/>
                      <a:r>
                        <a:rPr lang="fi-FI" sz="100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3 086</a:t>
                      </a:r>
                    </a:p>
                  </a:txBody>
                  <a:tcPr marL="0" marR="36000" marT="1800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C5234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70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-18,2%</a:t>
                      </a:r>
                    </a:p>
                  </a:txBody>
                  <a:tcPr marL="0" marR="36000" marT="1800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C523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28440483"/>
                  </a:ext>
                </a:extLst>
              </a:tr>
              <a:tr h="101811">
                <a:tc>
                  <a:txBody>
                    <a:bodyPr vert="horz" wrap="square"/>
                    <a:lstStyle/>
                    <a:p>
                      <a:r>
                        <a:rPr lang="fi-FI" sz="100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KEHYSKUNNAT</a:t>
                      </a:r>
                      <a:endParaRPr lang="fi-FI" sz="100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36000" marT="1800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C5234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r"/>
                      <a:r>
                        <a:rPr lang="fi-FI" sz="100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3 248</a:t>
                      </a:r>
                    </a:p>
                  </a:txBody>
                  <a:tcPr marL="0" marR="36000" marT="1800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C5234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70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-1,1%</a:t>
                      </a:r>
                    </a:p>
                  </a:txBody>
                  <a:tcPr marL="0" marR="36000" marT="1800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C523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1805533"/>
                  </a:ext>
                </a:extLst>
              </a:tr>
              <a:tr h="0">
                <a:tc>
                  <a:txBody>
                    <a:bodyPr vert="horz" wrap="square"/>
                    <a:lstStyle/>
                    <a:p>
                      <a:r>
                        <a:rPr lang="fi-FI" sz="100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TAMPERE</a:t>
                      </a:r>
                      <a:endParaRPr lang="fi-FI" sz="100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36000" marT="1800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C5234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r"/>
                      <a:r>
                        <a:rPr lang="fi-FI" sz="100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3 364</a:t>
                      </a:r>
                    </a:p>
                  </a:txBody>
                  <a:tcPr marL="0" marR="36000" marT="1800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C5234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70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-0,5%</a:t>
                      </a:r>
                    </a:p>
                  </a:txBody>
                  <a:tcPr marL="0" marR="36000" marT="1800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C523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90613301"/>
                  </a:ext>
                </a:extLst>
              </a:tr>
              <a:tr h="68288">
                <a:tc>
                  <a:txBody>
                    <a:bodyPr vert="horz" wrap="square"/>
                    <a:lstStyle/>
                    <a:p>
                      <a:r>
                        <a:rPr lang="fi-FI" sz="100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TURKU</a:t>
                      </a:r>
                      <a:endParaRPr lang="fi-FI" sz="100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36000" marT="1800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C5234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r"/>
                      <a:r>
                        <a:rPr lang="fi-FI" sz="100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3 180</a:t>
                      </a:r>
                    </a:p>
                  </a:txBody>
                  <a:tcPr marL="0" marR="36000" marT="1800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C5234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70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-0,7%</a:t>
                      </a:r>
                    </a:p>
                  </a:txBody>
                  <a:tcPr marL="0" marR="36000" marT="1800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C523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27759849"/>
                  </a:ext>
                </a:extLst>
              </a:tr>
              <a:tr h="74952">
                <a:tc>
                  <a:txBody>
                    <a:bodyPr vert="horz" wrap="square"/>
                    <a:lstStyle/>
                    <a:p>
                      <a:r>
                        <a:rPr lang="fi-FI" sz="100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JYVÄSKYLÄ</a:t>
                      </a:r>
                      <a:endParaRPr lang="fi-FI" sz="100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36000" marT="1800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C5234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r"/>
                      <a:r>
                        <a:rPr lang="fi-FI" sz="100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3 254</a:t>
                      </a:r>
                    </a:p>
                  </a:txBody>
                  <a:tcPr marL="0" marR="36000" marT="1800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C5234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70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0,8%</a:t>
                      </a:r>
                    </a:p>
                  </a:txBody>
                  <a:tcPr marL="0" marR="36000" marT="1800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C523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92590298"/>
                  </a:ext>
                </a:extLst>
              </a:tr>
              <a:tr h="58088">
                <a:tc>
                  <a:txBody>
                    <a:bodyPr vert="horz" wrap="square"/>
                    <a:lstStyle/>
                    <a:p>
                      <a:r>
                        <a:rPr lang="fi-FI" sz="100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KUOPIO</a:t>
                      </a:r>
                      <a:endParaRPr lang="fi-FI" sz="100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36000" marT="1800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C5234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r"/>
                      <a:r>
                        <a:rPr lang="fi-FI" sz="100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3 093</a:t>
                      </a:r>
                    </a:p>
                  </a:txBody>
                  <a:tcPr marL="0" marR="36000" marT="1800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C5234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70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2,4%</a:t>
                      </a:r>
                    </a:p>
                  </a:txBody>
                  <a:tcPr marL="0" marR="36000" marT="1800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C523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45912275"/>
                  </a:ext>
                </a:extLst>
              </a:tr>
              <a:tr h="51238">
                <a:tc>
                  <a:txBody>
                    <a:bodyPr vert="horz" wrap="square"/>
                    <a:lstStyle/>
                    <a:p>
                      <a:r>
                        <a:rPr lang="fi-FI" sz="100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LAHTI</a:t>
                      </a:r>
                      <a:endParaRPr lang="fi-FI" sz="100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72000" marR="36000" marT="1800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C5234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r"/>
                      <a:r>
                        <a:rPr lang="fi-FI" sz="100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3 280</a:t>
                      </a:r>
                    </a:p>
                  </a:txBody>
                  <a:tcPr marL="0" marR="36000" marT="1800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C5234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70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15,3%</a:t>
                      </a:r>
                    </a:p>
                  </a:txBody>
                  <a:tcPr marL="0" marR="36000" marT="1800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C523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63490659"/>
                  </a:ext>
                </a:extLst>
              </a:tr>
            </a:tbl>
          </a:graphicData>
        </a:graphic>
      </p:graphicFrame>
      <p:pic>
        <p:nvPicPr>
          <p:cNvPr id="8" name="Content Placeholder 5" descr="&lt;LJYJG_1&gt;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1419622"/>
            <a:ext cx="5976938" cy="32599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5066150"/>
      </p:ext>
    </p:extLst>
  </p:cSld>
  <p:clrMapOvr>
    <a:masterClrMapping/>
  </p:clrMapOvr>
  <p:transition/>
  <p:timing/>
</p:sld>
</file>

<file path=ppt/slides/slide11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19672" y="1923678"/>
            <a:ext cx="5957770" cy="1147011"/>
          </a:xfrm>
        </p:spPr>
        <p:txBody>
          <a:bodyPr/>
          <a:lstStyle/>
          <a:p>
            <a:pPr algn="ctr"/>
            <a:r>
              <a:rPr lang="en-US" sz="2800" err="1">
                <a:ea typeface="Verdana" panose="020b0604030504040204" pitchFamily="34" charset="0"/>
              </a:rPr>
              <a:t>Lisätietoa:</a:t>
            </a:r>
            <a:br>
              <a:rPr lang="en-US" sz="2800" err="1">
                <a:ea typeface="Verdana" panose="020b0604030504040204" pitchFamily="34" charset="0"/>
              </a:rPr>
            </a:br>
            <a:r>
              <a:rPr lang="en-US" sz="2800" err="1">
                <a:ea typeface="Verdana" panose="020b0604030504040204" pitchFamily="34" charset="0"/>
              </a:rPr>
              <a:t>tietopalvelu.varke@gov.fi</a:t>
            </a:r>
            <a:endParaRPr lang="fi-FI" sz="2800"/>
          </a:p>
        </p:txBody>
      </p:sp>
      <p:sp>
        <p:nvSpPr>
          <p:cNvPr id="5" name="Tekstiruutu 13">
            <a:extLst>
              <a:ext uri="{FF2B5EF4-FFF2-40B4-BE49-F238E27FC236}">
                <a16:creationId xmlns:a16="http://schemas.microsoft.com/office/drawing/2014/main" id="{C7DA2FB2-D141-2A33-327E-ED8077344374}"/>
              </a:ext>
            </a:extLst>
          </p:cNvPr>
          <p:cNvSpPr txBox="1"/>
          <p:nvPr/>
        </p:nvSpPr>
        <p:spPr>
          <a:xfrm>
            <a:off x="4067944" y="4731990"/>
            <a:ext cx="743793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fi-FI" sz="1800">
                <a:solidFill>
                  <a:schemeClr val="bg1"/>
                </a:solidFill>
              </a:rPr>
              <a:t>varke.fi</a:t>
            </a:r>
          </a:p>
        </p:txBody>
      </p:sp>
    </p:spTree>
    <p:extLst>
      <p:ext uri="{BB962C8B-B14F-4D97-AF65-F5344CB8AC3E}">
        <p14:creationId xmlns:p14="http://schemas.microsoft.com/office/powerpoint/2010/main" val="1221339967"/>
      </p:ext>
    </p:extLst>
  </p:cSld>
  <p:clrMapOvr>
    <a:masterClrMapping/>
  </p:clrMapOvr>
  <p:transition/>
  <p:timing/>
</p:sld>
</file>

<file path=ppt/slides/slide2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8" name="Content Placeholder 5" descr="&lt;Nkqjz&gt;"/>
          <p:cNvPicPr>
            <a:picLocks noGrp="1"/>
          </p:cNvPicPr>
          <p:nvPr>
            <p:ph idx="4294967295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24128" y="312883"/>
            <a:ext cx="3419475" cy="940594"/>
          </a:xfrm>
          <a:prstGeom prst="rect">
            <a:avLst/>
          </a:prstGeom>
        </p:spPr>
      </p:pic>
      <p:sp>
        <p:nvSpPr>
          <p:cNvPr id="5122" name="Päivämäärän paikkamerkki 4" hidden="1">
            <a:extLst>
              <a:ext uri="{FF2B5EF4-FFF2-40B4-BE49-F238E27FC236}">
                <a16:creationId xmlns:a16="http://schemas.microsoft.com/office/drawing/2014/main" id="{683369B0-6045-45E7-B818-0F0430D3156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Char char="•"/>
              <a:defRPr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Char char="–"/>
              <a:defRPr sz="16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Char char="•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Char char="–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Char char="»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F0014CB2-086A-47B3-95AD-49C0CE7E4495}" type="datetime1">
              <a:rPr lang="fi-FI" altLang="fi-FI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9.12.2025</a:t>
            </a:fld>
            <a:endParaRPr lang="fi-FI" altLang="fi-FI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DB01E596-61BA-42DE-AD20-8741C40612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3569" y="745980"/>
            <a:ext cx="4752528" cy="342900"/>
          </a:xfrm>
        </p:spPr>
        <p:txBody>
          <a:bodyPr/>
          <a:lstStyle/>
          <a:p>
            <a:r>
              <a:rPr lang="en-US" sz="2000" smtClean="0">
                <a:ea typeface="Verdana" panose="020b0604030504040204" pitchFamily="34" charset="0"/>
              </a:rPr>
              <a:t>Alkavat valtion tukemat asunnot</a:t>
            </a:r>
            <a:endParaRPr lang="en-FI" sz="2000">
              <a:ea typeface="Verdana" panose="020b0604030504040204" pitchFamily="34" charset="0"/>
            </a:endParaRPr>
          </a:p>
        </p:txBody>
      </p:sp>
      <p:graphicFrame>
        <p:nvGraphicFramePr>
          <p:cNvPr id="7" name="Content Placeholder 7"/>
          <p:cNvGraphicFramePr>
            <a:graphicFrameLocks noGrp="1"/>
          </p:cNvGraphicFramePr>
          <p:nvPr>
            <p:ph sz="half" idx="11"/>
            <p:extLst>
              <p:ext uri="{D42A27DB-BD31-4B8C-83A1-F6EECF244321}">
                <p14:modId xmlns:p14="http://schemas.microsoft.com/office/powerpoint/2010/main" val="3547422780"/>
              </p:ext>
            </p:extLst>
          </p:nvPr>
        </p:nvGraphicFramePr>
        <p:xfrm>
          <a:off x="683568" y="1419622"/>
          <a:ext cx="7992888" cy="3528392"/>
        </p:xfrm>
        <a:graphic>
          <a:graphicData uri="http://schemas.openxmlformats.org/drawingml/2006/chart">
            <c:chart xmlns:c="http://schemas.openxmlformats.org/drawingml/2006/chart" r:id="rId4"/>
          </a:graphicData>
        </a:graphic>
      </p:graphicFrame>
    </p:spTree>
    <p:extLst>
      <p:ext uri="{BB962C8B-B14F-4D97-AF65-F5344CB8AC3E}">
        <p14:creationId xmlns:p14="http://schemas.microsoft.com/office/powerpoint/2010/main" val="2854122950"/>
      </p:ext>
    </p:extLst>
  </p:cSld>
  <p:clrMapOvr>
    <a:masterClrMapping/>
  </p:clrMapOvr>
  <p:transition/>
  <p:timing/>
</p:sld>
</file>

<file path=ppt/slides/slide3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4098" name="Päivämäärän paikkamerkki 3" hidden="1">
            <a:extLst>
              <a:ext uri="{FF2B5EF4-FFF2-40B4-BE49-F238E27FC236}">
                <a16:creationId xmlns:a16="http://schemas.microsoft.com/office/drawing/2014/main" id="{A835B50F-6B54-43CB-9142-13F96FE767C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Char char="•"/>
              <a:defRPr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Char char="–"/>
              <a:defRPr sz="16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Char char="•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Char char="–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Char char="»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BBEC1CD8-6C61-4A6C-883E-ED73D37B3667}" type="datetime1">
              <a:rPr lang="fi-FI" altLang="fi-FI" smtClean="0">
                <a:solidFill>
                  <a:schemeClr val="tx1"/>
                </a:solidFill>
              </a:rPr>
              <a:pPr>
                <a:spcBef>
                  <a:spcPct val="0"/>
                </a:spcBef>
                <a:buClrTx/>
                <a:buFontTx/>
                <a:buNone/>
              </a:pPr>
              <a:t>9.12.2025</a:t>
            </a:fld>
            <a:endParaRPr lang="fi-FI" altLang="fi-FI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97649C4-8EB2-4C06-9D5A-E12A1B6B15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3568" y="699542"/>
            <a:ext cx="8028384" cy="342900"/>
          </a:xfrm>
        </p:spPr>
        <p:txBody>
          <a:bodyPr/>
          <a:lstStyle/>
          <a:p>
            <a:r>
              <a:rPr lang="fi-FI" sz="2000">
                <a:ea typeface="Verdana" panose="020b0604030504040204" pitchFamily="34" charset="0"/>
              </a:rPr>
              <a:t>Alkavat </a:t>
            </a:r>
            <a:r>
              <a:rPr lang="fi-FI" sz="2000" smtClean="0">
                <a:ea typeface="Verdana" panose="020b0604030504040204" pitchFamily="34" charset="0"/>
              </a:rPr>
              <a:t>valtion tukemat asunnot </a:t>
            </a:r>
            <a:r>
              <a:rPr lang="fi-FI" sz="2000">
                <a:ea typeface="Verdana" panose="020b0604030504040204" pitchFamily="34" charset="0"/>
              </a:rPr>
              <a:t>hankemuodottain</a:t>
            </a:r>
            <a:endParaRPr lang="en-FI" sz="2000">
              <a:ea typeface="Verdana" panose="020b0604030504040204" pitchFamily="34" charset="0"/>
            </a:endParaRPr>
          </a:p>
        </p:txBody>
      </p:sp>
      <p:graphicFrame>
        <p:nvGraphicFramePr>
          <p:cNvPr id="7" name="Chart 6"/>
          <p:cNvGraphicFramePr/>
          <p:nvPr>
            <p:extLst>
              <p:ext uri="{D42A27DB-BD31-4B8C-83A1-F6EECF244321}">
                <p14:modId xmlns:p14="http://schemas.microsoft.com/office/powerpoint/2010/main" val="1662621465"/>
              </p:ext>
            </p:extLst>
          </p:nvPr>
        </p:nvGraphicFramePr>
        <p:xfrm>
          <a:off x="683568" y="1275606"/>
          <a:ext cx="8136432" cy="3524400"/>
        </p:xfrm>
        <a:graphic>
          <a:graphicData uri="http://schemas.openxmlformats.org/drawingml/2006/chart">
            <c:chart xmlns:c="http://schemas.openxmlformats.org/drawingml/2006/chart" r:id="rId3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107504" y="4443958"/>
            <a:ext cx="8712968" cy="432048"/>
          </a:xfrm>
          <a:prstGeom prst="rect">
            <a:avLst/>
          </a:prstGeom>
          <a:solidFill>
            <a:schemeClr val="bg1"/>
          </a:solidFill>
        </p:spPr>
        <p:txBody>
          <a:bodyPr anchor="ctr"/>
          <a:lstStyle>
            <a:defPPr>
              <a:defRPr lang="fi-FI"/>
            </a:defPPr>
            <a:lvl1pPr marL="0" indent="0" eaLnBrk="1" hangingPunct="1">
              <a:lnSpc>
                <a:spcPct val="100000"/>
              </a:lnSpc>
              <a:spcBef>
                <a:spcPct val="20000"/>
              </a:spcBef>
              <a:spcAft>
                <a:spcPts val="1200"/>
              </a:spcAft>
              <a:buClr>
                <a:srgbClr val="94C43A"/>
              </a:buClr>
              <a:buNone/>
              <a:defRPr sz="1200" kern="0">
                <a:solidFill>
                  <a:schemeClr val="bg2">
                    <a:lumMod val="50000"/>
                  </a:schemeClr>
                </a:solidFill>
                <a:latin typeface="+mn-lt"/>
                <a:ea typeface="+mn-ea"/>
              </a:defRPr>
            </a:lvl1pPr>
            <a:lvl2pPr marL="742950" indent="-285750" eaLnBrk="1" hangingPunct="1">
              <a:lnSpc>
                <a:spcPct val="100000"/>
              </a:lnSpc>
              <a:spcBef>
                <a:spcPct val="20000"/>
              </a:spcBef>
              <a:spcAft>
                <a:spcPts val="1200"/>
              </a:spcAft>
              <a:buClr>
                <a:srgbClr val="94C43A"/>
              </a:buClr>
              <a:buChar char="–"/>
              <a:defRPr sz="160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+mn-ea"/>
              </a:defRPr>
            </a:lvl2pPr>
            <a:lvl3pPr marL="1143000" indent="-228600" eaLnBrk="1" hangingPunct="1">
              <a:lnSpc>
                <a:spcPct val="100000"/>
              </a:lnSpc>
              <a:spcBef>
                <a:spcPct val="20000"/>
              </a:spcBef>
              <a:spcAft>
                <a:spcPts val="1200"/>
              </a:spcAft>
              <a:buClr>
                <a:schemeClr val="folHlink"/>
              </a:buClr>
              <a:buChar char="•"/>
              <a:defRPr sz="140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+mn-ea"/>
              </a:defRPr>
            </a:lvl3pPr>
            <a:lvl4pPr marL="1600200" indent="-228600" eaLnBrk="1" hangingPunct="1">
              <a:lnSpc>
                <a:spcPct val="100000"/>
              </a:lnSpc>
              <a:spcBef>
                <a:spcPct val="20000"/>
              </a:spcBef>
              <a:spcAft>
                <a:spcPts val="1200"/>
              </a:spcAft>
              <a:buClr>
                <a:schemeClr val="folHlink"/>
              </a:buClr>
              <a:buChar char="–"/>
              <a:defRPr sz="120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+mn-ea"/>
              </a:defRPr>
            </a:lvl4pPr>
            <a:lvl5pPr marL="2057400" indent="-228600" eaLnBrk="1" hangingPunct="1">
              <a:lnSpc>
                <a:spcPct val="100000"/>
              </a:lnSpc>
              <a:spcBef>
                <a:spcPct val="20000"/>
              </a:spcBef>
              <a:spcAft>
                <a:spcPts val="1200"/>
              </a:spcAft>
              <a:buClr>
                <a:schemeClr val="folHlink"/>
              </a:buClr>
              <a:buChar char="»"/>
              <a:defRPr sz="120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+mn-ea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400">
                <a:solidFill>
                  <a:schemeClr val="tx2"/>
                </a:solidFill>
                <a:latin typeface="+mn-lt"/>
                <a:ea typeface="+mn-ea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400">
                <a:solidFill>
                  <a:schemeClr val="tx2"/>
                </a:solidFill>
                <a:latin typeface="+mn-lt"/>
                <a:ea typeface="+mn-ea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400">
                <a:solidFill>
                  <a:schemeClr val="tx2"/>
                </a:solidFill>
                <a:latin typeface="+mn-lt"/>
                <a:ea typeface="+mn-ea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400">
                <a:solidFill>
                  <a:schemeClr val="tx2"/>
                </a:solidFill>
                <a:latin typeface="+mn-lt"/>
                <a:ea typeface="+mn-ea"/>
              </a:defRPr>
            </a:lvl9pPr>
          </a:lstStyle>
          <a:p>
            <a:pPr algn="ctr"/>
            <a:r>
              <a:rPr lang="fi-FI" sz="2800" smtClean="0">
                <a:solidFill>
                  <a:srgbClr val="8F993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■</a:t>
            </a:r>
            <a:r>
              <a:rPr lang="fi-FI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i-FI" smtClean="0">
                <a:solidFill>
                  <a:srgbClr val="2537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Liukuva vuosisumma (09.12.2024)</a:t>
            </a:r>
            <a:r>
              <a:rPr lang="fi-FI" smtClean="0"/>
              <a:t>	</a:t>
            </a:r>
            <a:r>
              <a:rPr lang="fi-FI" smtClean="0">
                <a:solidFill>
                  <a:srgbClr val="199BE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i-FI" sz="2800" smtClean="0">
                <a:solidFill>
                  <a:srgbClr val="2C523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■</a:t>
            </a:r>
            <a:r>
              <a:rPr lang="fi-FI" smtClean="0">
                <a:solidFill>
                  <a:srgbClr val="199BE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i-FI">
                <a:solidFill>
                  <a:srgbClr val="2537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Liukuva vuosisumma (09.12.2025)</a:t>
            </a:r>
            <a:endParaRPr lang="fi-FI">
              <a:solidFill>
                <a:srgbClr val="25374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20321842"/>
      </p:ext>
    </p:extLst>
  </p:cSld>
  <p:clrMapOvr>
    <a:masterClrMapping/>
  </p:clrMapOvr>
  <p:transition/>
  <p:timing/>
</p:sld>
</file>

<file path=ppt/slides/slide4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3" name="Date Placeholder 2" hidden="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D1A6D07-1BBA-498B-B1BA-E05C573A5E63}" type="datetime1">
              <a:rPr lang="fi-FI" smtClean="0"/>
              <a:pPr>
                <a:defRPr/>
              </a:pPr>
              <a:t>9.12.2025</a:t>
            </a:fld>
            <a:endParaRPr lang="fi-FI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64308113"/>
              </p:ext>
            </p:extLst>
          </p:nvPr>
        </p:nvGraphicFramePr>
        <p:xfrm>
          <a:off x="755577" y="2210400"/>
          <a:ext cx="7200798" cy="216800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00266">
                  <a:extLst>
                    <a:ext uri="{9D8B030D-6E8A-4147-A177-3AD203B41FA5}">
                      <a16:colId xmlns:a16="http://schemas.microsoft.com/office/drawing/2014/main" val="724932861"/>
                    </a:ext>
                  </a:extLst>
                </a:gridCol>
                <a:gridCol w="2400266">
                  <a:extLst>
                    <a:ext uri="{9D8B030D-6E8A-4147-A177-3AD203B41FA5}">
                      <a16:colId xmlns:a16="http://schemas.microsoft.com/office/drawing/2014/main" val="1199958179"/>
                    </a:ext>
                  </a:extLst>
                </a:gridCol>
                <a:gridCol w="2400266">
                  <a:extLst>
                    <a:ext uri="{9D8B030D-6E8A-4147-A177-3AD203B41FA5}">
                      <a16:colId xmlns:a16="http://schemas.microsoft.com/office/drawing/2014/main" val="3598909504"/>
                    </a:ext>
                  </a:extLst>
                </a:gridCol>
              </a:tblGrid>
              <a:tr h="348257"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100" smtClean="0"/>
                        <a:t>HANKEMUOTO</a:t>
                      </a:r>
                    </a:p>
                  </a:txBody>
                  <a:tcPr anchor="ctr">
                    <a:solidFill>
                      <a:srgbClr val="2C5234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10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Liukuva vuosisumma (09.12.2024)</a:t>
                      </a:r>
                    </a:p>
                  </a:txBody>
                  <a:tcPr anchor="ctr">
                    <a:solidFill>
                      <a:srgbClr val="2C5234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10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Liukuva vuosisumma (09.12.2025)</a:t>
                      </a:r>
                    </a:p>
                  </a:txBody>
                  <a:tcPr anchor="ctr">
                    <a:solidFill>
                      <a:srgbClr val="2C523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90100153"/>
                  </a:ext>
                </a:extLst>
              </a:tr>
              <a:tr h="348257"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100">
                          <a:solidFill>
                            <a:srgbClr val="253746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Vuokra-asunnot, pitkä korkotuki</a:t>
                      </a:r>
                    </a:p>
                  </a:txBody>
                  <a:tcPr anchor="ctr"/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100">
                          <a:solidFill>
                            <a:srgbClr val="253746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2 818</a:t>
                      </a:r>
                    </a:p>
                  </a:txBody>
                  <a:tcPr anchor="ctr"/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100">
                          <a:solidFill>
                            <a:srgbClr val="253746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2 663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862582263"/>
                  </a:ext>
                </a:extLst>
              </a:tr>
              <a:tr h="348257"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100">
                          <a:solidFill>
                            <a:srgbClr val="253746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Asumisoikeusasunnot</a:t>
                      </a:r>
                    </a:p>
                  </a:txBody>
                  <a:tcPr anchor="ctr"/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100">
                          <a:solidFill>
                            <a:srgbClr val="253746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2 452</a:t>
                      </a:r>
                    </a:p>
                  </a:txBody>
                  <a:tcPr anchor="ctr"/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100">
                          <a:solidFill>
                            <a:srgbClr val="253746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2 425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744017951"/>
                  </a:ext>
                </a:extLst>
              </a:tr>
              <a:tr h="348257"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100">
                          <a:solidFill>
                            <a:srgbClr val="253746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Erityisryhmien vuokra-asunnot</a:t>
                      </a:r>
                    </a:p>
                  </a:txBody>
                  <a:tcPr anchor="ctr"/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100">
                          <a:solidFill>
                            <a:srgbClr val="253746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2 112</a:t>
                      </a:r>
                    </a:p>
                  </a:txBody>
                  <a:tcPr anchor="ctr"/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100">
                          <a:solidFill>
                            <a:srgbClr val="253746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1 824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780978632"/>
                  </a:ext>
                </a:extLst>
              </a:tr>
              <a:tr h="348257"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100">
                          <a:solidFill>
                            <a:srgbClr val="253746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Vuokra-asunnot, lyhyt korkotuki</a:t>
                      </a:r>
                    </a:p>
                  </a:txBody>
                  <a:tcPr anchor="ctr"/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100">
                          <a:solidFill>
                            <a:srgbClr val="253746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1 171</a:t>
                      </a:r>
                    </a:p>
                  </a:txBody>
                  <a:tcPr anchor="ctr"/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100">
                          <a:solidFill>
                            <a:srgbClr val="253746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1 045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332233245"/>
                  </a:ext>
                </a:extLst>
              </a:tr>
              <a:tr h="348257"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100">
                          <a:solidFill>
                            <a:srgbClr val="253746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Takauslainoitetut vuokra-asunnot</a:t>
                      </a:r>
                    </a:p>
                  </a:txBody>
                  <a:tcPr anchor="ctr"/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100">
                          <a:solidFill>
                            <a:srgbClr val="253746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anchor="ctr"/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100">
                          <a:solidFill>
                            <a:srgbClr val="253746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189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670112532"/>
                  </a:ext>
                </a:extLst>
              </a:tr>
            </a:tbl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7345" y="646072"/>
            <a:ext cx="7869310" cy="342900"/>
          </a:xfrm>
        </p:spPr>
        <p:txBody>
          <a:bodyPr/>
          <a:lstStyle/>
          <a:p>
            <a:r>
              <a:rPr lang="fi-FI" sz="2000" smtClean="0">
                <a:ea typeface="Verdana" panose="020b0604030504040204" pitchFamily="34" charset="0"/>
              </a:rPr>
              <a:t>Alkavat valtion tukemat asunnot hankemuodottain</a:t>
            </a:r>
            <a:endParaRPr lang="fi-FI" sz="2000"/>
          </a:p>
        </p:txBody>
      </p:sp>
      <p:pic>
        <p:nvPicPr>
          <p:cNvPr id="7" name="Content Placeholder 5" descr="&lt;Nkqjz&gt;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187624" y="1159531"/>
            <a:ext cx="3419475" cy="94059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Content Placeholder 5" descr="&lt;CqsNxx_1&gt;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2928" y="1171316"/>
            <a:ext cx="3255169" cy="895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9163337"/>
      </p:ext>
    </p:extLst>
  </p:cSld>
  <p:clrMapOvr>
    <a:masterClrMapping/>
  </p:clrMapOvr>
  <p:transition/>
  <p:timing/>
</p:sld>
</file>

<file path=ppt/slides/slide5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4098" name="Päivämäärän paikkamerkki 3" hidden="1">
            <a:extLst>
              <a:ext uri="{FF2B5EF4-FFF2-40B4-BE49-F238E27FC236}">
                <a16:creationId xmlns:a16="http://schemas.microsoft.com/office/drawing/2014/main" id="{A835B50F-6B54-43CB-9142-13F96FE767C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Char char="•"/>
              <a:defRPr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Char char="–"/>
              <a:defRPr sz="16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Char char="•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Char char="–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Char char="»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BBEC1CD8-6C61-4A6C-883E-ED73D37B3667}" type="datetime1">
              <a:rPr lang="fi-FI" altLang="fi-FI" smtClean="0">
                <a:solidFill>
                  <a:schemeClr val="tx1"/>
                </a:solidFill>
              </a:rPr>
              <a:pPr>
                <a:spcBef>
                  <a:spcPct val="0"/>
                </a:spcBef>
                <a:buClrTx/>
                <a:buFontTx/>
                <a:buNone/>
              </a:pPr>
              <a:t>9.12.2025</a:t>
            </a:fld>
            <a:endParaRPr lang="fi-FI" altLang="fi-FI">
              <a:solidFill>
                <a:schemeClr val="tx1"/>
              </a:solidFill>
            </a:endParaRPr>
          </a:p>
        </p:txBody>
      </p:sp>
      <p:graphicFrame>
        <p:nvGraphicFramePr>
          <p:cNvPr id="5" name="Chart 4"/>
          <p:cNvGraphicFramePr/>
          <p:nvPr>
            <p:extLst>
              <p:ext uri="{D42A27DB-BD31-4B8C-83A1-F6EECF244321}">
                <p14:modId xmlns:p14="http://schemas.microsoft.com/office/powerpoint/2010/main" val="1105097529"/>
              </p:ext>
            </p:extLst>
          </p:nvPr>
        </p:nvGraphicFramePr>
        <p:xfrm>
          <a:off x="107504" y="1275606"/>
          <a:ext cx="8712968" cy="3168352"/>
        </p:xfrm>
        <a:graphic>
          <a:graphicData uri="http://schemas.openxmlformats.org/drawingml/2006/chart">
            <c:chart xmlns:c="http://schemas.openxmlformats.org/drawingml/2006/chart" r:id="rId3"/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997649C4-8EB2-4C06-9D5A-E12A1B6B15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3568" y="699542"/>
            <a:ext cx="8388424" cy="342900"/>
          </a:xfrm>
        </p:spPr>
        <p:txBody>
          <a:bodyPr/>
          <a:lstStyle/>
          <a:p>
            <a:r>
              <a:rPr lang="en-US" sz="2000" smtClean="0">
                <a:ea typeface="Verdana" panose="020b0604030504040204" pitchFamily="34" charset="0"/>
              </a:rPr>
              <a:t>Alkavat valtion tukemat asunnot alueittain</a:t>
            </a:r>
            <a:endParaRPr lang="en-FI" sz="2000">
              <a:ea typeface="Verdana" panose="020b060403050404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331640" y="4443958"/>
            <a:ext cx="3312368" cy="432048"/>
          </a:xfrm>
          <a:prstGeom prst="rect">
            <a:avLst/>
          </a:prstGeom>
          <a:noFill/>
        </p:spPr>
        <p:txBody>
          <a:bodyPr anchor="ctr"/>
          <a:lstStyle>
            <a:defPPr>
              <a:defRPr lang="fi-FI"/>
            </a:defPPr>
            <a:lvl1pPr marL="0" indent="0" eaLnBrk="1" hangingPunct="1">
              <a:lnSpc>
                <a:spcPct val="100000"/>
              </a:lnSpc>
              <a:spcBef>
                <a:spcPct val="20000"/>
              </a:spcBef>
              <a:spcAft>
                <a:spcPts val="1200"/>
              </a:spcAft>
              <a:buClr>
                <a:srgbClr val="94C43A"/>
              </a:buClr>
              <a:buNone/>
              <a:defRPr sz="1200" kern="0">
                <a:solidFill>
                  <a:schemeClr val="bg2">
                    <a:lumMod val="50000"/>
                  </a:schemeClr>
                </a:solidFill>
                <a:latin typeface="+mn-lt"/>
                <a:ea typeface="+mn-ea"/>
              </a:defRPr>
            </a:lvl1pPr>
            <a:lvl2pPr marL="742950" indent="-285750" eaLnBrk="1" hangingPunct="1">
              <a:lnSpc>
                <a:spcPct val="100000"/>
              </a:lnSpc>
              <a:spcBef>
                <a:spcPct val="20000"/>
              </a:spcBef>
              <a:spcAft>
                <a:spcPts val="1200"/>
              </a:spcAft>
              <a:buClr>
                <a:srgbClr val="94C43A"/>
              </a:buClr>
              <a:buChar char="–"/>
              <a:defRPr sz="160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+mn-ea"/>
              </a:defRPr>
            </a:lvl2pPr>
            <a:lvl3pPr marL="1143000" indent="-228600" eaLnBrk="1" hangingPunct="1">
              <a:lnSpc>
                <a:spcPct val="100000"/>
              </a:lnSpc>
              <a:spcBef>
                <a:spcPct val="20000"/>
              </a:spcBef>
              <a:spcAft>
                <a:spcPts val="1200"/>
              </a:spcAft>
              <a:buClr>
                <a:schemeClr val="folHlink"/>
              </a:buClr>
              <a:buChar char="•"/>
              <a:defRPr sz="140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+mn-ea"/>
              </a:defRPr>
            </a:lvl3pPr>
            <a:lvl4pPr marL="1600200" indent="-228600" eaLnBrk="1" hangingPunct="1">
              <a:lnSpc>
                <a:spcPct val="100000"/>
              </a:lnSpc>
              <a:spcBef>
                <a:spcPct val="20000"/>
              </a:spcBef>
              <a:spcAft>
                <a:spcPts val="1200"/>
              </a:spcAft>
              <a:buClr>
                <a:schemeClr val="folHlink"/>
              </a:buClr>
              <a:buChar char="–"/>
              <a:defRPr sz="120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+mn-ea"/>
              </a:defRPr>
            </a:lvl4pPr>
            <a:lvl5pPr marL="2057400" indent="-228600" eaLnBrk="1" hangingPunct="1">
              <a:lnSpc>
                <a:spcPct val="100000"/>
              </a:lnSpc>
              <a:spcBef>
                <a:spcPct val="20000"/>
              </a:spcBef>
              <a:spcAft>
                <a:spcPts val="1200"/>
              </a:spcAft>
              <a:buClr>
                <a:schemeClr val="folHlink"/>
              </a:buClr>
              <a:buChar char="»"/>
              <a:defRPr sz="120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+mn-ea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400">
                <a:solidFill>
                  <a:schemeClr val="tx2"/>
                </a:solidFill>
                <a:latin typeface="+mn-lt"/>
                <a:ea typeface="+mn-ea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400">
                <a:solidFill>
                  <a:schemeClr val="tx2"/>
                </a:solidFill>
                <a:latin typeface="+mn-lt"/>
                <a:ea typeface="+mn-ea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400">
                <a:solidFill>
                  <a:schemeClr val="tx2"/>
                </a:solidFill>
                <a:latin typeface="+mn-lt"/>
                <a:ea typeface="+mn-ea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400">
                <a:solidFill>
                  <a:schemeClr val="tx2"/>
                </a:solidFill>
                <a:latin typeface="+mn-lt"/>
                <a:ea typeface="+mn-ea"/>
              </a:defRPr>
            </a:lvl9pPr>
          </a:lstStyle>
          <a:p>
            <a:pPr algn="ctr"/>
            <a:r>
              <a:rPr lang="fi-FI" sz="2800" smtClean="0">
                <a:solidFill>
                  <a:srgbClr val="8F993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■</a:t>
            </a:r>
            <a:r>
              <a:rPr lang="fi-FI" smtClean="0">
                <a:solidFill>
                  <a:srgbClr val="2537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Liukuva vuosisumma (09.12.2024)</a:t>
            </a:r>
            <a:endParaRPr lang="fi-FI">
              <a:solidFill>
                <a:srgbClr val="25374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788024" y="4461098"/>
            <a:ext cx="2736304" cy="432048"/>
          </a:xfrm>
          <a:prstGeom prst="rect">
            <a:avLst/>
          </a:prstGeom>
          <a:noFill/>
        </p:spPr>
        <p:txBody>
          <a:bodyPr anchor="ctr"/>
          <a:lstStyle>
            <a:defPPr>
              <a:defRPr lang="fi-FI"/>
            </a:defPPr>
            <a:lvl1pPr marL="0" indent="0" eaLnBrk="1" hangingPunct="1">
              <a:lnSpc>
                <a:spcPct val="100000"/>
              </a:lnSpc>
              <a:spcBef>
                <a:spcPct val="20000"/>
              </a:spcBef>
              <a:spcAft>
                <a:spcPts val="1200"/>
              </a:spcAft>
              <a:buClr>
                <a:srgbClr val="94C43A"/>
              </a:buClr>
              <a:buNone/>
              <a:defRPr sz="1200" kern="0">
                <a:solidFill>
                  <a:schemeClr val="bg2">
                    <a:lumMod val="50000"/>
                  </a:schemeClr>
                </a:solidFill>
                <a:latin typeface="+mn-lt"/>
                <a:ea typeface="+mn-ea"/>
              </a:defRPr>
            </a:lvl1pPr>
            <a:lvl2pPr marL="742950" indent="-285750" eaLnBrk="1" hangingPunct="1">
              <a:lnSpc>
                <a:spcPct val="100000"/>
              </a:lnSpc>
              <a:spcBef>
                <a:spcPct val="20000"/>
              </a:spcBef>
              <a:spcAft>
                <a:spcPts val="1200"/>
              </a:spcAft>
              <a:buClr>
                <a:srgbClr val="94C43A"/>
              </a:buClr>
              <a:buChar char="–"/>
              <a:defRPr sz="160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+mn-ea"/>
              </a:defRPr>
            </a:lvl2pPr>
            <a:lvl3pPr marL="1143000" indent="-228600" eaLnBrk="1" hangingPunct="1">
              <a:lnSpc>
                <a:spcPct val="100000"/>
              </a:lnSpc>
              <a:spcBef>
                <a:spcPct val="20000"/>
              </a:spcBef>
              <a:spcAft>
                <a:spcPts val="1200"/>
              </a:spcAft>
              <a:buClr>
                <a:schemeClr val="folHlink"/>
              </a:buClr>
              <a:buChar char="•"/>
              <a:defRPr sz="140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+mn-ea"/>
              </a:defRPr>
            </a:lvl3pPr>
            <a:lvl4pPr marL="1600200" indent="-228600" eaLnBrk="1" hangingPunct="1">
              <a:lnSpc>
                <a:spcPct val="100000"/>
              </a:lnSpc>
              <a:spcBef>
                <a:spcPct val="20000"/>
              </a:spcBef>
              <a:spcAft>
                <a:spcPts val="1200"/>
              </a:spcAft>
              <a:buClr>
                <a:schemeClr val="folHlink"/>
              </a:buClr>
              <a:buChar char="–"/>
              <a:defRPr sz="120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+mn-ea"/>
              </a:defRPr>
            </a:lvl4pPr>
            <a:lvl5pPr marL="2057400" indent="-228600" eaLnBrk="1" hangingPunct="1">
              <a:lnSpc>
                <a:spcPct val="100000"/>
              </a:lnSpc>
              <a:spcBef>
                <a:spcPct val="20000"/>
              </a:spcBef>
              <a:spcAft>
                <a:spcPts val="1200"/>
              </a:spcAft>
              <a:buClr>
                <a:schemeClr val="folHlink"/>
              </a:buClr>
              <a:buChar char="»"/>
              <a:defRPr sz="120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+mn-ea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400">
                <a:solidFill>
                  <a:schemeClr val="tx2"/>
                </a:solidFill>
                <a:latin typeface="+mn-lt"/>
                <a:ea typeface="+mn-ea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400">
                <a:solidFill>
                  <a:schemeClr val="tx2"/>
                </a:solidFill>
                <a:latin typeface="+mn-lt"/>
                <a:ea typeface="+mn-ea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400">
                <a:solidFill>
                  <a:schemeClr val="tx2"/>
                </a:solidFill>
                <a:latin typeface="+mn-lt"/>
                <a:ea typeface="+mn-ea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400">
                <a:solidFill>
                  <a:schemeClr val="tx2"/>
                </a:solidFill>
                <a:latin typeface="+mn-lt"/>
                <a:ea typeface="+mn-ea"/>
              </a:defRPr>
            </a:lvl9pPr>
          </a:lstStyle>
          <a:p>
            <a:pPr algn="ctr"/>
            <a:r>
              <a:rPr lang="fi-FI" sz="2800" smtClean="0">
                <a:solidFill>
                  <a:srgbClr val="2C523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■</a:t>
            </a:r>
            <a:r>
              <a:rPr lang="fi-FI" smtClean="0">
                <a:solidFill>
                  <a:srgbClr val="2537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Liukuva vuosisumma (09.12.2025)</a:t>
            </a:r>
            <a:endParaRPr lang="fi-FI">
              <a:solidFill>
                <a:srgbClr val="25374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79629656"/>
      </p:ext>
    </p:extLst>
  </p:cSld>
  <p:clrMapOvr>
    <a:masterClrMapping/>
  </p:clrMapOvr>
  <p:transition/>
  <p:timing/>
</p:sld>
</file>

<file path=ppt/slides/slide6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5122" name="Päivämäärän paikkamerkki 4" hidden="1">
            <a:extLst>
              <a:ext uri="{FF2B5EF4-FFF2-40B4-BE49-F238E27FC236}">
                <a16:creationId xmlns:a16="http://schemas.microsoft.com/office/drawing/2014/main" id="{683369B0-6045-45E7-B818-0F0430D3156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09600" y="4800600"/>
            <a:ext cx="1600200" cy="228600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t">
            <a:norm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Char char="•"/>
              <a:defRPr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Char char="–"/>
              <a:defRPr sz="16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Char char="•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Char char="–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Char char="»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9pPr>
          </a:lstStyle>
          <a:p>
            <a:pPr>
              <a:spcBef>
                <a:spcPct val="0"/>
              </a:spcBef>
              <a:spcAft>
                <a:spcPts val="600"/>
              </a:spcAft>
              <a:buClrTx/>
              <a:buFontTx/>
              <a:buNone/>
            </a:pPr>
            <a:fld id="{F0014CB2-086A-47B3-95AD-49C0CE7E4495}" type="datetime1">
              <a:rPr lang="fi-FI" altLang="fi-FI" smtClean="0"/>
              <a:pPr>
                <a:spcBef>
                  <a:spcPct val="0"/>
                </a:spcBef>
                <a:spcAft>
                  <a:spcPts val="600"/>
                </a:spcAft>
                <a:buClrTx/>
                <a:buFontTx/>
                <a:buNone/>
              </a:pPr>
              <a:t>9.12.2025</a:t>
            </a:fld>
            <a:endParaRPr lang="fi-FI" altLang="fi-FI"/>
          </a:p>
        </p:txBody>
      </p:sp>
      <p:sp>
        <p:nvSpPr>
          <p:cNvPr id="3" name="TextBox 2"/>
          <p:cNvSpPr txBox="1"/>
          <p:nvPr/>
        </p:nvSpPr>
        <p:spPr>
          <a:xfrm>
            <a:off x="3275856" y="1563638"/>
            <a:ext cx="1152128" cy="6056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fi-FI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44507097"/>
              </p:ext>
            </p:extLst>
          </p:nvPr>
        </p:nvGraphicFramePr>
        <p:xfrm>
          <a:off x="827584" y="1275606"/>
          <a:ext cx="6984776" cy="301900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66837">
                  <a:extLst>
                    <a:ext uri="{9D8B030D-6E8A-4147-A177-3AD203B41FA5}">
                      <a16:colId xmlns:a16="http://schemas.microsoft.com/office/drawing/2014/main" val="1993433731"/>
                    </a:ext>
                  </a:extLst>
                </a:gridCol>
                <a:gridCol w="1929707">
                  <a:extLst>
                    <a:ext uri="{9D8B030D-6E8A-4147-A177-3AD203B41FA5}">
                      <a16:colId xmlns:a16="http://schemas.microsoft.com/office/drawing/2014/main" val="4143573188"/>
                    </a:ext>
                  </a:extLst>
                </a:gridCol>
                <a:gridCol w="2088232">
                  <a:extLst>
                    <a:ext uri="{9D8B030D-6E8A-4147-A177-3AD203B41FA5}">
                      <a16:colId xmlns:a16="http://schemas.microsoft.com/office/drawing/2014/main" val="3868014348"/>
                    </a:ext>
                  </a:extLst>
                </a:gridCol>
              </a:tblGrid>
              <a:tr h="288032"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10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Alue</a:t>
                      </a:r>
                    </a:p>
                  </a:txBody>
                  <a:tcPr anchor="ctr">
                    <a:solidFill>
                      <a:srgbClr val="2C5234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10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Liukuva vuosisumma (09.12.2024)</a:t>
                      </a:r>
                    </a:p>
                  </a:txBody>
                  <a:tcPr anchor="ctr">
                    <a:solidFill>
                      <a:srgbClr val="2C5234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10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Liukuva vuosisumma (09.12.2025)</a:t>
                      </a:r>
                    </a:p>
                  </a:txBody>
                  <a:tcPr anchor="ctr">
                    <a:solidFill>
                      <a:srgbClr val="2C523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1084157"/>
                  </a:ext>
                </a:extLst>
              </a:tr>
              <a:tr h="288032"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10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PKS</a:t>
                      </a:r>
                    </a:p>
                  </a:txBody>
                  <a:tcPr anchor="ctr"/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10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4 152</a:t>
                      </a:r>
                    </a:p>
                  </a:txBody>
                  <a:tcPr anchor="ctr"/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10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2 957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074771819"/>
                  </a:ext>
                </a:extLst>
              </a:tr>
              <a:tr h="288032"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10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Helsingin muut MAL-kunnat</a:t>
                      </a:r>
                    </a:p>
                  </a:txBody>
                  <a:tcPr anchor="ctr"/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10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410</a:t>
                      </a:r>
                    </a:p>
                  </a:txBody>
                  <a:tcPr anchor="ctr"/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10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636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282695673"/>
                  </a:ext>
                </a:extLst>
              </a:tr>
              <a:tr h="288032"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10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Tampereen MAL-kunnat</a:t>
                      </a:r>
                    </a:p>
                  </a:txBody>
                  <a:tcPr anchor="ctr"/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10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1 141</a:t>
                      </a:r>
                    </a:p>
                  </a:txBody>
                  <a:tcPr anchor="ctr"/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10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1 469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723870932"/>
                  </a:ext>
                </a:extLst>
              </a:tr>
              <a:tr h="288032"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10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Turun MAL-kunnat</a:t>
                      </a:r>
                    </a:p>
                  </a:txBody>
                  <a:tcPr anchor="ctr"/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10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857</a:t>
                      </a:r>
                    </a:p>
                  </a:txBody>
                  <a:tcPr anchor="ctr"/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10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1 404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13596304"/>
                  </a:ext>
                </a:extLst>
              </a:tr>
              <a:tr h="288032"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10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Oulun MAL-kunnat</a:t>
                      </a:r>
                    </a:p>
                  </a:txBody>
                  <a:tcPr anchor="ctr"/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10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290</a:t>
                      </a:r>
                    </a:p>
                  </a:txBody>
                  <a:tcPr anchor="ctr"/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10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245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646709794"/>
                  </a:ext>
                </a:extLst>
              </a:tr>
              <a:tr h="288032"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10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Jyväskylän MAL-kunnat</a:t>
                      </a:r>
                    </a:p>
                  </a:txBody>
                  <a:tcPr anchor="ctr"/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10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376</a:t>
                      </a:r>
                    </a:p>
                  </a:txBody>
                  <a:tcPr anchor="ctr"/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10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340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18304856"/>
                  </a:ext>
                </a:extLst>
              </a:tr>
              <a:tr h="288032"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10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Kuopion MAL-kunnat</a:t>
                      </a:r>
                    </a:p>
                  </a:txBody>
                  <a:tcPr anchor="ctr"/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10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119</a:t>
                      </a:r>
                    </a:p>
                  </a:txBody>
                  <a:tcPr anchor="ctr"/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10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239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290662234"/>
                  </a:ext>
                </a:extLst>
              </a:tr>
              <a:tr h="288032"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10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Lahden MAL-kunnat</a:t>
                      </a:r>
                    </a:p>
                  </a:txBody>
                  <a:tcPr anchor="ctr"/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10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191</a:t>
                      </a:r>
                    </a:p>
                  </a:txBody>
                  <a:tcPr anchor="ctr"/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10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176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387900908"/>
                  </a:ext>
                </a:extLst>
              </a:tr>
              <a:tr h="288032"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10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Muut kuin MAL-kunnat</a:t>
                      </a:r>
                    </a:p>
                  </a:txBody>
                  <a:tcPr anchor="ctr"/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10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1 380</a:t>
                      </a:r>
                    </a:p>
                  </a:txBody>
                  <a:tcPr anchor="ctr"/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10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743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619598524"/>
                  </a:ext>
                </a:extLst>
              </a:tr>
            </a:tbl>
          </a:graphicData>
        </a:graphic>
      </p:graphicFrame>
      <p:sp>
        <p:nvSpPr>
          <p:cNvPr id="7" name="Title 1">
            <a:extLst>
              <a:ext uri="{FF2B5EF4-FFF2-40B4-BE49-F238E27FC236}">
                <a16:creationId xmlns:a16="http://schemas.microsoft.com/office/drawing/2014/main" id="{997649C4-8EB2-4C06-9D5A-E12A1B6B15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5576" y="662232"/>
            <a:ext cx="8388424" cy="342900"/>
          </a:xfrm>
        </p:spPr>
        <p:txBody>
          <a:bodyPr/>
          <a:lstStyle/>
          <a:p>
            <a:r>
              <a:rPr lang="en-US" sz="2000" smtClean="0">
                <a:ea typeface="Verdana" panose="020b0604030504040204" pitchFamily="34" charset="0"/>
              </a:rPr>
              <a:t>Alkavat valtion tukemat asunnot alueittain</a:t>
            </a:r>
            <a:endParaRPr lang="en-FI" sz="2000">
              <a:ea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16983526"/>
      </p:ext>
    </p:extLst>
  </p:cSld>
  <p:clrMapOvr>
    <a:masterClrMapping/>
  </p:clrMapOvr>
  <p:transition/>
  <p:timing/>
</p:sld>
</file>

<file path=ppt/slides/slide7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4098" name="Päivämäärän paikkamerkki 3" hidden="1">
            <a:extLst>
              <a:ext uri="{FF2B5EF4-FFF2-40B4-BE49-F238E27FC236}">
                <a16:creationId xmlns:a16="http://schemas.microsoft.com/office/drawing/2014/main" id="{A835B50F-6B54-43CB-9142-13F96FE767C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Char char="•"/>
              <a:defRPr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Char char="–"/>
              <a:defRPr sz="16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Char char="•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Char char="–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Char char="»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BBEC1CD8-6C61-4A6C-883E-ED73D37B3667}" type="datetime1">
              <a:rPr lang="fi-FI" altLang="fi-FI" smtClean="0">
                <a:solidFill>
                  <a:schemeClr val="tx1"/>
                </a:solidFill>
              </a:rPr>
              <a:pPr>
                <a:spcBef>
                  <a:spcPct val="0"/>
                </a:spcBef>
                <a:buClrTx/>
                <a:buFontTx/>
                <a:buNone/>
              </a:pPr>
              <a:t>9.12.2025</a:t>
            </a:fld>
            <a:endParaRPr lang="fi-FI" altLang="fi-FI">
              <a:solidFill>
                <a:schemeClr val="tx1"/>
              </a:solidFill>
            </a:endParaRPr>
          </a:p>
        </p:txBody>
      </p:sp>
      <p:graphicFrame>
        <p:nvGraphicFramePr>
          <p:cNvPr id="5" name="Chart 4"/>
          <p:cNvGraphicFramePr/>
          <p:nvPr>
            <p:extLst>
              <p:ext uri="{D42A27DB-BD31-4B8C-83A1-F6EECF244321}">
                <p14:modId xmlns:p14="http://schemas.microsoft.com/office/powerpoint/2010/main" val="2818499071"/>
              </p:ext>
            </p:extLst>
          </p:nvPr>
        </p:nvGraphicFramePr>
        <p:xfrm>
          <a:off x="683568" y="1131590"/>
          <a:ext cx="6336704" cy="3669010"/>
        </p:xfrm>
        <a:graphic>
          <a:graphicData uri="http://schemas.openxmlformats.org/drawingml/2006/chart">
            <c:chart xmlns:c="http://schemas.openxmlformats.org/drawingml/2006/chart" r:id="rId3"/>
          </a:graphicData>
        </a:graphic>
      </p:graphicFrame>
      <p:pic>
        <p:nvPicPr>
          <p:cNvPr id="3" name="Picture 2" descr="&lt;ENNhjR&gt;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31843" y="1419622"/>
            <a:ext cx="1423988" cy="1150144"/>
          </a:xfrm>
          <a:prstGeom prst="rect">
            <a:avLst/>
          </a:prstGeom>
        </p:spPr>
      </p:pic>
      <p:pic>
        <p:nvPicPr>
          <p:cNvPr id="4" name="Picture 3" descr="&lt;dpxjya&gt;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31843" y="3085141"/>
            <a:ext cx="1423988" cy="1150144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997649C4-8EB2-4C06-9D5A-E12A1B6B15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9552" y="640708"/>
            <a:ext cx="8532440" cy="342900"/>
          </a:xfrm>
        </p:spPr>
        <p:txBody>
          <a:bodyPr/>
          <a:lstStyle/>
          <a:p>
            <a:r>
              <a:rPr lang="en-US" sz="2000" smtClean="0">
                <a:ea typeface="Verdana" panose="020b0604030504040204" pitchFamily="34" charset="0"/>
              </a:rPr>
              <a:t>Vireillä olevat valtion tukemat asunnot hankemuodoittain</a:t>
            </a:r>
            <a:endParaRPr lang="en-FI" sz="2000">
              <a:ea typeface="Verdana" panose="020b060403050404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95536" y="4876006"/>
            <a:ext cx="846043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 smtClean="0">
                <a:solidFill>
                  <a:schemeClr val="bg2">
                    <a:lumMod val="50000"/>
                  </a:schemeClr>
                </a:solidFill>
                <a:latin typeface="+mn-lt"/>
              </a:rPr>
              <a:t>Vireillä olevat </a:t>
            </a:r>
            <a:r>
              <a:rPr lang="fi-FI" sz="1000">
                <a:solidFill>
                  <a:schemeClr val="bg2">
                    <a:lumMod val="50000"/>
                  </a:schemeClr>
                </a:solidFill>
                <a:latin typeface="+mn-lt"/>
              </a:rPr>
              <a:t>= Varaus- tai osapäätöksen saaneet hankkeet, joilla ei vielä lainapäätöstä</a:t>
            </a:r>
          </a:p>
        </p:txBody>
      </p:sp>
    </p:spTree>
    <p:extLst>
      <p:ext uri="{BB962C8B-B14F-4D97-AF65-F5344CB8AC3E}">
        <p14:creationId xmlns:p14="http://schemas.microsoft.com/office/powerpoint/2010/main" val="4099639459"/>
      </p:ext>
    </p:extLst>
  </p:cSld>
  <p:clrMapOvr>
    <a:masterClrMapping/>
  </p:clrMapOvr>
  <p:transition/>
  <p:timing/>
</p:sld>
</file>

<file path=ppt/slides/slide8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5122" name="Päivämäärän paikkamerkki 4" hidden="1">
            <a:extLst>
              <a:ext uri="{FF2B5EF4-FFF2-40B4-BE49-F238E27FC236}">
                <a16:creationId xmlns:a16="http://schemas.microsoft.com/office/drawing/2014/main" id="{683369B0-6045-45E7-B818-0F0430D3156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09600" y="4800600"/>
            <a:ext cx="1600200" cy="228600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t">
            <a:norm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Char char="•"/>
              <a:defRPr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Char char="–"/>
              <a:defRPr sz="16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Char char="•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Char char="–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Char char="»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9pPr>
          </a:lstStyle>
          <a:p>
            <a:pPr>
              <a:spcBef>
                <a:spcPct val="0"/>
              </a:spcBef>
              <a:spcAft>
                <a:spcPts val="600"/>
              </a:spcAft>
              <a:buClrTx/>
              <a:buFontTx/>
              <a:buNone/>
            </a:pPr>
            <a:fld id="{F0014CB2-086A-47B3-95AD-49C0CE7E4495}" type="datetime1">
              <a:rPr lang="fi-FI" altLang="fi-FI" smtClean="0"/>
              <a:pPr>
                <a:spcBef>
                  <a:spcPct val="0"/>
                </a:spcBef>
                <a:spcAft>
                  <a:spcPts val="600"/>
                </a:spcAft>
                <a:buClrTx/>
                <a:buFontTx/>
                <a:buNone/>
              </a:pPr>
              <a:t>9.12.2025</a:t>
            </a:fld>
            <a:endParaRPr lang="fi-FI" altLang="fi-FI"/>
          </a:p>
        </p:txBody>
      </p:sp>
      <p:sp>
        <p:nvSpPr>
          <p:cNvPr id="3" name="TextBox 2"/>
          <p:cNvSpPr txBox="1"/>
          <p:nvPr/>
        </p:nvSpPr>
        <p:spPr>
          <a:xfrm>
            <a:off x="3275856" y="1563638"/>
            <a:ext cx="1152128" cy="6056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fi-FI"/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59445518"/>
              </p:ext>
            </p:extLst>
          </p:nvPr>
        </p:nvGraphicFramePr>
        <p:xfrm>
          <a:off x="683568" y="1563638"/>
          <a:ext cx="5400600" cy="263477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04256">
                  <a:extLst>
                    <a:ext uri="{9D8B030D-6E8A-4147-A177-3AD203B41FA5}">
                      <a16:colId xmlns:a16="http://schemas.microsoft.com/office/drawing/2014/main" val="2778816272"/>
                    </a:ext>
                  </a:extLst>
                </a:gridCol>
                <a:gridCol w="1440160">
                  <a:extLst>
                    <a:ext uri="{9D8B030D-6E8A-4147-A177-3AD203B41FA5}">
                      <a16:colId xmlns:a16="http://schemas.microsoft.com/office/drawing/2014/main" val="3571828378"/>
                    </a:ext>
                  </a:extLst>
                </a:gridCol>
                <a:gridCol w="1656184">
                  <a:extLst>
                    <a:ext uri="{9D8B030D-6E8A-4147-A177-3AD203B41FA5}">
                      <a16:colId xmlns:a16="http://schemas.microsoft.com/office/drawing/2014/main" val="3051041413"/>
                    </a:ext>
                  </a:extLst>
                </a:gridCol>
              </a:tblGrid>
              <a:tr h="768823"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10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HANKEMUOTO</a:t>
                      </a:r>
                    </a:p>
                  </a:txBody>
                  <a:tcPr anchor="ctr">
                    <a:solidFill>
                      <a:srgbClr val="2C5234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10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Osapäätös</a:t>
                      </a:r>
                    </a:p>
                  </a:txBody>
                  <a:tcPr anchor="ctr">
                    <a:solidFill>
                      <a:srgbClr val="2C5234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10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Varauspäätös</a:t>
                      </a:r>
                    </a:p>
                  </a:txBody>
                  <a:tcPr anchor="ctr">
                    <a:solidFill>
                      <a:srgbClr val="2C523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29235251"/>
                  </a:ext>
                </a:extLst>
              </a:tr>
              <a:tr h="466487"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1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Vuokra-asunnot, pitkä korkotuki</a:t>
                      </a:r>
                    </a:p>
                  </a:txBody>
                  <a:tcPr anchor="ctr"/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1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2 133</a:t>
                      </a:r>
                    </a:p>
                  </a:txBody>
                  <a:tcPr anchor="ctr"/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1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2 588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899016556"/>
                  </a:ext>
                </a:extLst>
              </a:tr>
              <a:tr h="466487"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1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Erityisryhmien vuokra-asunnot</a:t>
                      </a:r>
                    </a:p>
                  </a:txBody>
                  <a:tcPr anchor="ctr"/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1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952</a:t>
                      </a:r>
                    </a:p>
                  </a:txBody>
                  <a:tcPr anchor="ctr"/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1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628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941356482"/>
                  </a:ext>
                </a:extLst>
              </a:tr>
              <a:tr h="466487"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1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Asumisoikeusasunnot</a:t>
                      </a:r>
                    </a:p>
                  </a:txBody>
                  <a:tcPr anchor="ctr"/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1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84</a:t>
                      </a:r>
                    </a:p>
                  </a:txBody>
                  <a:tcPr anchor="ctr"/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1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035104285"/>
                  </a:ext>
                </a:extLst>
              </a:tr>
              <a:tr h="466487"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1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Vuokra-asunnot, lyhyt korkotuki</a:t>
                      </a:r>
                    </a:p>
                  </a:txBody>
                  <a:tcPr anchor="ctr"/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1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429</a:t>
                      </a:r>
                    </a:p>
                  </a:txBody>
                  <a:tcPr anchor="ctr"/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1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518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796485484"/>
                  </a:ext>
                </a:extLst>
              </a:tr>
            </a:tbl>
          </a:graphicData>
        </a:graphic>
      </p:graphicFrame>
      <p:pic>
        <p:nvPicPr>
          <p:cNvPr id="6" name="Picture 5" descr="&lt;ENNhjR&gt;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87701" y="1419622"/>
            <a:ext cx="1423988" cy="1150144"/>
          </a:xfrm>
          <a:prstGeom prst="rect">
            <a:avLst/>
          </a:prstGeom>
        </p:spPr>
      </p:pic>
      <p:pic>
        <p:nvPicPr>
          <p:cNvPr id="8" name="Picture 7" descr="&lt;dpxjya&gt;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95974" y="3089968"/>
            <a:ext cx="1423988" cy="1150144"/>
          </a:xfrm>
          <a:prstGeom prst="rect">
            <a:avLst/>
          </a:prstGeom>
        </p:spPr>
      </p:pic>
      <p:sp>
        <p:nvSpPr>
          <p:cNvPr id="13" name="Title 1">
            <a:extLst>
              <a:ext uri="{FF2B5EF4-FFF2-40B4-BE49-F238E27FC236}">
                <a16:creationId xmlns:a16="http://schemas.microsoft.com/office/drawing/2014/main" id="{997649C4-8EB2-4C06-9D5A-E12A1B6B15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1560" y="715898"/>
            <a:ext cx="8532440" cy="342900"/>
          </a:xfrm>
        </p:spPr>
        <p:txBody>
          <a:bodyPr/>
          <a:lstStyle/>
          <a:p>
            <a:r>
              <a:rPr lang="en-US" sz="2000" smtClean="0">
                <a:ea typeface="Verdana" panose="020b0604030504040204" pitchFamily="34" charset="0"/>
              </a:rPr>
              <a:t>Vireillä olevat valtion tukemat asunnot hankemuodoittain</a:t>
            </a:r>
            <a:endParaRPr lang="en-FI" sz="2000">
              <a:ea typeface="Verdana" panose="020b0604030504040204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95536" y="4876006"/>
            <a:ext cx="846043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 smtClean="0">
                <a:solidFill>
                  <a:schemeClr val="bg2">
                    <a:lumMod val="50000"/>
                  </a:schemeClr>
                </a:solidFill>
                <a:latin typeface="+mn-lt"/>
              </a:rPr>
              <a:t>Vireillä olevat </a:t>
            </a:r>
            <a:r>
              <a:rPr lang="fi-FI" sz="1000">
                <a:solidFill>
                  <a:schemeClr val="bg2">
                    <a:lumMod val="50000"/>
                  </a:schemeClr>
                </a:solidFill>
                <a:latin typeface="+mn-lt"/>
              </a:rPr>
              <a:t>= Varaus- tai osapäätöksen saaneet hankkeet, joilla ei vielä lainapäätöstä</a:t>
            </a:r>
          </a:p>
        </p:txBody>
      </p:sp>
    </p:spTree>
    <p:extLst>
      <p:ext uri="{BB962C8B-B14F-4D97-AF65-F5344CB8AC3E}">
        <p14:creationId xmlns:p14="http://schemas.microsoft.com/office/powerpoint/2010/main" val="2614127719"/>
      </p:ext>
    </p:extLst>
  </p:cSld>
  <p:clrMapOvr>
    <a:masterClrMapping/>
  </p:clrMapOvr>
  <p:transition/>
  <p:timing/>
</p:sld>
</file>

<file path=ppt/slides/slide9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93240953"/>
              </p:ext>
            </p:extLst>
          </p:nvPr>
        </p:nvGraphicFramePr>
        <p:xfrm>
          <a:off x="611560" y="1275605"/>
          <a:ext cx="7848872" cy="234863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64096">
                  <a:extLst>
                    <a:ext uri="{9D8B030D-6E8A-4147-A177-3AD203B41FA5}">
                      <a16:colId xmlns:a16="http://schemas.microsoft.com/office/drawing/2014/main" val="2146314111"/>
                    </a:ext>
                  </a:extLst>
                </a:gridCol>
                <a:gridCol w="1224136">
                  <a:extLst>
                    <a:ext uri="{9D8B030D-6E8A-4147-A177-3AD203B41FA5}">
                      <a16:colId xmlns:a16="http://schemas.microsoft.com/office/drawing/2014/main" val="3346945790"/>
                    </a:ext>
                  </a:extLst>
                </a:gridCol>
                <a:gridCol w="1152128">
                  <a:extLst>
                    <a:ext uri="{9D8B030D-6E8A-4147-A177-3AD203B41FA5}">
                      <a16:colId xmlns:a16="http://schemas.microsoft.com/office/drawing/2014/main" val="2834561358"/>
                    </a:ext>
                  </a:extLst>
                </a:gridCol>
                <a:gridCol w="1224136">
                  <a:extLst>
                    <a:ext uri="{9D8B030D-6E8A-4147-A177-3AD203B41FA5}">
                      <a16:colId xmlns:a16="http://schemas.microsoft.com/office/drawing/2014/main" val="1951973634"/>
                    </a:ext>
                  </a:extLst>
                </a:gridCol>
                <a:gridCol w="1008112">
                  <a:extLst>
                    <a:ext uri="{9D8B030D-6E8A-4147-A177-3AD203B41FA5}">
                      <a16:colId xmlns:a16="http://schemas.microsoft.com/office/drawing/2014/main" val="702824599"/>
                    </a:ext>
                  </a:extLst>
                </a:gridCol>
                <a:gridCol w="1368152">
                  <a:extLst>
                    <a:ext uri="{9D8B030D-6E8A-4147-A177-3AD203B41FA5}">
                      <a16:colId xmlns:a16="http://schemas.microsoft.com/office/drawing/2014/main" val="1188299968"/>
                    </a:ext>
                  </a:extLst>
                </a:gridCol>
                <a:gridCol w="1008112">
                  <a:extLst>
                    <a:ext uri="{9D8B030D-6E8A-4147-A177-3AD203B41FA5}">
                      <a16:colId xmlns:a16="http://schemas.microsoft.com/office/drawing/2014/main" val="2068848125"/>
                    </a:ext>
                  </a:extLst>
                </a:gridCol>
              </a:tblGrid>
              <a:tr h="358757">
                <a:tc>
                  <a:txBody>
                    <a:bodyPr vert="horz" wrap="square"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fi-FI" sz="110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Alue</a:t>
                      </a:r>
                    </a:p>
                  </a:txBody>
                  <a:tcPr marT="36000" marB="36000" anchor="ctr">
                    <a:solidFill>
                      <a:srgbClr val="2C5234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10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Rakennus-kustannus</a:t>
                      </a:r>
                    </a:p>
                  </a:txBody>
                  <a:tcPr anchor="ctr">
                    <a:solidFill>
                      <a:srgbClr val="2C5234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fi-FI" sz="110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Vuosi-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fi-FI" sz="110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muutos</a:t>
                      </a:r>
                    </a:p>
                  </a:txBody>
                  <a:tcPr anchor="ctr">
                    <a:solidFill>
                      <a:srgbClr val="2C5234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fi-FI" sz="110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Hankinta-arvo</a:t>
                      </a:r>
                      <a:br>
                        <a:rPr lang="fi-FI" sz="110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fi-FI" sz="110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(oma</a:t>
                      </a:r>
                      <a:r>
                        <a:rPr lang="fi-FI" sz="1100" baseline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tontti)</a:t>
                      </a:r>
                      <a:endParaRPr lang="fi-FI" sz="1100" smtClean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rgbClr val="2C5234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fi-FI" sz="110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Vuosi-muutos</a:t>
                      </a:r>
                    </a:p>
                  </a:txBody>
                  <a:tcPr anchor="ctr">
                    <a:solidFill>
                      <a:srgbClr val="2C5234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10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Hankinta-arvo</a:t>
                      </a:r>
                      <a:br>
                        <a:rPr lang="fi-FI" sz="110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fi-FI" sz="110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(vuokratontti)</a:t>
                      </a:r>
                    </a:p>
                  </a:txBody>
                  <a:tcPr anchor="ctr">
                    <a:solidFill>
                      <a:srgbClr val="2C5234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10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Vuosi-muutos</a:t>
                      </a:r>
                    </a:p>
                  </a:txBody>
                  <a:tcPr anchor="ctr">
                    <a:solidFill>
                      <a:srgbClr val="2C523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72902644"/>
                  </a:ext>
                </a:extLst>
              </a:tr>
              <a:tr h="640638">
                <a:tc>
                  <a:txBody>
                    <a:bodyPr vert="horz" wrap="square"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fi-FI" sz="1100" smtClean="0">
                          <a:solidFill>
                            <a:srgbClr val="25374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PKS</a:t>
                      </a:r>
                    </a:p>
                  </a:txBody>
                  <a:tcPr anchor="ctr"/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100" smtClean="0">
                          <a:solidFill>
                            <a:srgbClr val="25374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3 565</a:t>
                      </a:r>
                    </a:p>
                  </a:txBody>
                  <a:tcPr anchor="ctr"/>
                </a:tc>
                <a:tc>
                  <a:txBody>
                    <a:bodyPr vert="horz" wrap="square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fi-FI" sz="1100" smtClean="0">
                          <a:solidFill>
                            <a:srgbClr val="25374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-3,3%</a:t>
                      </a:r>
                    </a:p>
                  </a:txBody>
                  <a:tcPr anchor="ctr"/>
                </a:tc>
                <a:tc>
                  <a:txBody>
                    <a:bodyPr vert="horz" wrap="square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fi-FI" sz="1100" smtClean="0">
                          <a:solidFill>
                            <a:srgbClr val="25374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4 581</a:t>
                      </a:r>
                    </a:p>
                  </a:txBody>
                  <a:tcPr anchor="ctr"/>
                </a:tc>
                <a:tc>
                  <a:txBody>
                    <a:bodyPr vert="horz" wrap="square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fi-FI" sz="1100" smtClean="0">
                          <a:solidFill>
                            <a:srgbClr val="25374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-3,4%</a:t>
                      </a:r>
                    </a:p>
                  </a:txBody>
                  <a:tcPr anchor="ctr"/>
                </a:tc>
                <a:tc>
                  <a:txBody>
                    <a:bodyPr vert="horz" wrap="square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fi-FI" sz="1100" smtClean="0">
                          <a:solidFill>
                            <a:srgbClr val="25374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4 367</a:t>
                      </a:r>
                    </a:p>
                  </a:txBody>
                  <a:tcPr anchor="ctr"/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100" smtClean="0">
                          <a:solidFill>
                            <a:srgbClr val="25374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6,4%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327551800"/>
                  </a:ext>
                </a:extLst>
              </a:tr>
              <a:tr h="640638">
                <a:tc>
                  <a:txBody>
                    <a:bodyPr vert="horz" wrap="square"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fi-FI" sz="1100" smtClean="0">
                          <a:solidFill>
                            <a:srgbClr val="25374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Muu maa</a:t>
                      </a:r>
                    </a:p>
                  </a:txBody>
                  <a:tcPr anchor="ctr"/>
                </a:tc>
                <a:tc>
                  <a:txBody>
                    <a:bodyPr vert="horz" wrap="square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fi-FI" sz="1100" smtClean="0">
                          <a:solidFill>
                            <a:srgbClr val="25374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3 268</a:t>
                      </a:r>
                    </a:p>
                  </a:txBody>
                  <a:tcPr anchor="ctr"/>
                </a:tc>
                <a:tc>
                  <a:txBody>
                    <a:bodyPr vert="horz" wrap="square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fi-FI" sz="1100" smtClean="0">
                          <a:solidFill>
                            <a:srgbClr val="25374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-1,4%</a:t>
                      </a:r>
                    </a:p>
                  </a:txBody>
                  <a:tcPr anchor="ctr"/>
                </a:tc>
                <a:tc>
                  <a:txBody>
                    <a:bodyPr vert="horz" wrap="square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fi-FI" sz="1100" smtClean="0">
                          <a:solidFill>
                            <a:srgbClr val="25374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3 728</a:t>
                      </a:r>
                    </a:p>
                  </a:txBody>
                  <a:tcPr anchor="ctr"/>
                </a:tc>
                <a:tc>
                  <a:txBody>
                    <a:bodyPr vert="horz" wrap="square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fi-FI" sz="1100" smtClean="0">
                          <a:solidFill>
                            <a:srgbClr val="25374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-2,5%</a:t>
                      </a:r>
                    </a:p>
                  </a:txBody>
                  <a:tcPr anchor="ctr"/>
                </a:tc>
                <a:tc>
                  <a:txBody>
                    <a:bodyPr vert="horz" wrap="square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fi-FI" sz="1100" smtClean="0">
                          <a:solidFill>
                            <a:srgbClr val="25374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3 457</a:t>
                      </a:r>
                    </a:p>
                  </a:txBody>
                  <a:tcPr anchor="ctr"/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100" smtClean="0">
                          <a:solidFill>
                            <a:srgbClr val="25374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0,1%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629590354"/>
                  </a:ext>
                </a:extLst>
              </a:tr>
              <a:tr h="640638">
                <a:tc>
                  <a:txBody>
                    <a:bodyPr vert="horz" wrap="square"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fi-FI" sz="1100" smtClean="0">
                          <a:solidFill>
                            <a:srgbClr val="25374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Koko maa</a:t>
                      </a:r>
                    </a:p>
                  </a:txBody>
                  <a:tcPr marT="36000" marB="36000" anchor="ctr"/>
                </a:tc>
                <a:tc>
                  <a:txBody>
                    <a:bodyPr vert="horz" wrap="square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fi-FI" sz="1100" smtClean="0">
                          <a:solidFill>
                            <a:srgbClr val="25374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3 415</a:t>
                      </a:r>
                    </a:p>
                  </a:txBody>
                  <a:tcPr anchor="ctr"/>
                </a:tc>
                <a:tc>
                  <a:txBody>
                    <a:bodyPr vert="horz" wrap="square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fi-FI" sz="1100" smtClean="0">
                          <a:solidFill>
                            <a:srgbClr val="25374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-1,9%</a:t>
                      </a:r>
                    </a:p>
                  </a:txBody>
                  <a:tcPr anchor="ctr"/>
                </a:tc>
                <a:tc>
                  <a:txBody>
                    <a:bodyPr vert="horz" wrap="square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fi-FI" sz="1100" smtClean="0">
                          <a:solidFill>
                            <a:srgbClr val="25374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4 047</a:t>
                      </a:r>
                    </a:p>
                  </a:txBody>
                  <a:tcPr anchor="ctr"/>
                </a:tc>
                <a:tc>
                  <a:txBody>
                    <a:bodyPr vert="horz" wrap="square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fi-FI" sz="1100" smtClean="0">
                          <a:solidFill>
                            <a:srgbClr val="25374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-1,8%</a:t>
                      </a:r>
                    </a:p>
                  </a:txBody>
                  <a:tcPr anchor="ctr"/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100" smtClean="0">
                          <a:solidFill>
                            <a:srgbClr val="25374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3 850</a:t>
                      </a:r>
                    </a:p>
                  </a:txBody>
                  <a:tcPr anchor="ctr"/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100" smtClean="0">
                          <a:solidFill>
                            <a:srgbClr val="25374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0,4%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960689263"/>
                  </a:ext>
                </a:extLst>
              </a:tr>
            </a:tbl>
          </a:graphicData>
        </a:graphic>
      </p:graphicFrame>
      <p:pic>
        <p:nvPicPr>
          <p:cNvPr id="8" name="Content Placeholder 5" descr="&lt;PgzH&gt;"/>
          <p:cNvPicPr>
            <a:picLocks noGrp="1"/>
          </p:cNvPicPr>
          <p:nvPr>
            <p:ph idx="4294967295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9376" y="3988325"/>
            <a:ext cx="1662112" cy="935831"/>
          </a:xfrm>
          <a:prstGeom prst="rect">
            <a:avLst/>
          </a:prstGeom>
        </p:spPr>
      </p:pic>
      <p:sp>
        <p:nvSpPr>
          <p:cNvPr id="5122" name="Päivämäärän paikkamerkki 4" hidden="1">
            <a:extLst>
              <a:ext uri="{FF2B5EF4-FFF2-40B4-BE49-F238E27FC236}">
                <a16:creationId xmlns:a16="http://schemas.microsoft.com/office/drawing/2014/main" id="{683369B0-6045-45E7-B818-0F0430D3156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Char char="•"/>
              <a:defRPr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Char char="–"/>
              <a:defRPr sz="16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Char char="•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Char char="–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Char char="»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F0014CB2-086A-47B3-95AD-49C0CE7E4495}" type="datetime1">
              <a:rPr lang="fi-FI" altLang="fi-FI" smtClean="0">
                <a:solidFill>
                  <a:schemeClr val="tx1"/>
                </a:solidFill>
              </a:rPr>
              <a:pPr>
                <a:spcBef>
                  <a:spcPct val="0"/>
                </a:spcBef>
                <a:buClrTx/>
                <a:buFontTx/>
                <a:buNone/>
              </a:pPr>
              <a:t>9.12.2025</a:t>
            </a:fld>
            <a:endParaRPr lang="fi-FI" altLang="fi-FI">
              <a:solidFill>
                <a:schemeClr val="tx1"/>
              </a:solidFill>
            </a:endParaRP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6759D2C3-06AC-4B87-86CA-5E6ED010EB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9552" y="755624"/>
            <a:ext cx="8424936" cy="348982"/>
          </a:xfrm>
        </p:spPr>
        <p:txBody>
          <a:bodyPr>
            <a:noAutofit/>
          </a:bodyPr>
          <a:lstStyle/>
          <a:p>
            <a:r>
              <a:rPr lang="en-US" sz="2000" smtClean="0">
                <a:ea typeface="Verdana" panose="020b0604030504040204" pitchFamily="34" charset="0"/>
              </a:rPr>
              <a:t>Valtion tukeman asuntotuotannon rakentamisen hinta </a:t>
            </a:r>
            <a:r>
              <a:rPr lang="fi-FI" sz="2000"/>
              <a:t>12 kk </a:t>
            </a:r>
            <a:r>
              <a:rPr lang="fi-FI" sz="2000" spc="-70"/>
              <a:t>(€</a:t>
            </a:r>
            <a:r>
              <a:rPr lang="fi-FI" sz="2000" spc="-70" smtClean="0"/>
              <a:t>/asm</a:t>
            </a:r>
            <a:r>
              <a:rPr lang="fi-FI" sz="2000" spc="-70" baseline="30000" smtClean="0"/>
              <a:t>2</a:t>
            </a:r>
            <a:r>
              <a:rPr lang="fi-FI" sz="2000" spc="-70" smtClean="0"/>
              <a:t>)</a:t>
            </a:r>
            <a:endParaRPr lang="en-FI" sz="2000" spc="-70">
              <a:ea typeface="Verdana" panose="020b0604030504040204" pitchFamily="34" charset="0"/>
            </a:endParaRPr>
          </a:p>
        </p:txBody>
      </p:sp>
      <p:pic>
        <p:nvPicPr>
          <p:cNvPr id="9" name="Content Placeholder 7" descr="&lt;rSHfKEq&gt;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784423" y="3988325"/>
            <a:ext cx="1662112" cy="9358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Content Placeholder 5" descr="&lt;bPMSApc&gt;"/>
          <p:cNvPicPr>
            <a:picLocks noGrp="1"/>
          </p:cNvPicPr>
          <p:nvPr>
            <p:ph sz="half" idx="2"/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97620" y="3988325"/>
            <a:ext cx="1659731" cy="933450"/>
          </a:xfrm>
        </p:spPr>
      </p:pic>
    </p:spTree>
    <p:extLst>
      <p:ext uri="{BB962C8B-B14F-4D97-AF65-F5344CB8AC3E}">
        <p14:creationId xmlns:p14="http://schemas.microsoft.com/office/powerpoint/2010/main" val="1684033062"/>
      </p:ext>
    </p:extLst>
  </p:cSld>
  <p:clrMapOvr>
    <a:masterClrMapping/>
  </p:clrMapOvr>
  <p:transition/>
  <p:timing/>
</p:sld>
</file>

<file path=ppt/tags/tag1.xml><?xml version="1.0" encoding="utf-8"?>
<p:tagLst xmlns:p="http://schemas.openxmlformats.org/presentationml/2006/main">
  <p:tag name="AS_NET" val="4.0.30319.42000"/>
  <p:tag name="AS_OS" val="Microsoft Windows NT 6.2.9200.0"/>
  <p:tag name="AS_RELEASE_DATE" val="2020.12.14"/>
  <p:tag name="AS_TITLE" val="Aspose.Slides for .NET 4.0 Client Profile"/>
  <p:tag name="AS_VERSION" val="20.12"/>
</p:tagLst>
</file>

<file path=ppt/theme/theme1.xml><?xml version="1.0" encoding="utf-8"?>
<a:theme xmlns:r="http://schemas.openxmlformats.org/officeDocument/2006/relationships" xmlns:a="http://schemas.openxmlformats.org/drawingml/2006/main" name="1_ARApp-esitysmalli">
  <a:themeElements>
    <a:clrScheme name="ARA Tilastot S">
      <a:dk1>
        <a:srgbClr val="262626"/>
      </a:dk1>
      <a:lt1>
        <a:srgbClr val="FFFFFF"/>
      </a:lt1>
      <a:dk2>
        <a:srgbClr val="2E5053"/>
      </a:dk2>
      <a:lt2>
        <a:srgbClr val="F2F2F2"/>
      </a:lt2>
      <a:accent1>
        <a:srgbClr val="79A130"/>
      </a:accent1>
      <a:accent2>
        <a:srgbClr val="199BE6"/>
      </a:accent2>
      <a:accent3>
        <a:srgbClr val="329FA9"/>
      </a:accent3>
      <a:accent4>
        <a:srgbClr val="2E5053"/>
      </a:accent4>
      <a:accent5>
        <a:srgbClr val="9933CC"/>
      </a:accent5>
      <a:accent6>
        <a:srgbClr val="C73D82"/>
      </a:accent6>
      <a:hlink>
        <a:srgbClr val="0070C0"/>
      </a:hlink>
      <a:folHlink>
        <a:srgbClr val="79A130"/>
      </a:folHlink>
    </a:clrScheme>
    <a:fontScheme name="ARA 2020">
      <a:majorFont>
        <a:latin typeface="Verdana Pro"/>
        <a:ea typeface="Arial"/>
        <a:cs typeface="Arial"/>
      </a:majorFont>
      <a:minorFont>
        <a:latin typeface="Verdana Pro"/>
        <a:ea typeface="Arial"/>
        <a:cs typeface="Arial"/>
      </a:minorFont>
    </a:fontScheme>
    <a:fmtScheme name="Hienovaraisen yhtenäinen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i-FI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ヒラギノ角ゴ Pro W3" pitchFamily="32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i-FI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ヒラギノ角ゴ Pro W3" pitchFamily="32" charset="-128"/>
          </a:defRPr>
        </a:defPPr>
      </a:lstStyle>
    </a:lnDef>
  </a:objectDefaults>
  <a:extraClrSchemeLst>
    <a:extraClrScheme>
      <a:clrScheme name="Office-teema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-teema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-teema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-teema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-teema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-teema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-teema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-teema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-teema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-teema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-teema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-teema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ARA-tilastot-esityspohja_2020S.potx" id="{A25C020F-1BE7-44F0-8D5B-D7AD1116FE46}" vid="{5D6A46FE-DD27-4A1D-B17F-1688C696EA90}"/>
    </a:ext>
  </a:extLst>
</a:theme>
</file>

<file path=ppt/theme/theme2.xml><?xml version="1.0" encoding="utf-8"?>
<a:theme xmlns:r="http://schemas.openxmlformats.org/officeDocument/2006/relationships" xmlns:a="http://schemas.openxmlformats.org/drawingml/2006/main" name="YM Varke - otsikkosivut">
  <a:themeElements>
    <a:clrScheme name="Varke">
      <a:dk1>
        <a:srgbClr val="262626"/>
      </a:dk1>
      <a:lt1>
        <a:srgbClr val="FFFFFF"/>
      </a:lt1>
      <a:dk2>
        <a:srgbClr val="2C5234"/>
      </a:dk2>
      <a:lt2>
        <a:srgbClr val="F2F2F2"/>
      </a:lt2>
      <a:accent1>
        <a:srgbClr val="2C5234"/>
      </a:accent1>
      <a:accent2>
        <a:srgbClr val="8F993E"/>
      </a:accent2>
      <a:accent3>
        <a:srgbClr val="C2E189"/>
      </a:accent3>
      <a:accent4>
        <a:srgbClr val="C66E4E"/>
      </a:accent4>
      <a:accent5>
        <a:srgbClr val="9933CC"/>
      </a:accent5>
      <a:accent6>
        <a:srgbClr val="C73D82"/>
      </a:accent6>
      <a:hlink>
        <a:srgbClr val="0070C0"/>
      </a:hlink>
      <a:folHlink>
        <a:srgbClr val="79A130"/>
      </a:folHlink>
    </a:clrScheme>
    <a:fontScheme name="Arial">
      <a:majorFont>
        <a:latin typeface="Arial"/>
        <a:ea typeface="Arial"/>
        <a:cs typeface="Arial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Arial"/>
        <a:cs typeface="Arial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square" lIns="0" tIns="0" rIns="0" bIns="0" rtlCol="0">
        <a:spAutoFit/>
      </a:bodyPr>
      <a:lstStyle>
        <a:defPPr algn="l">
          <a:defRPr sz="1000" dirty="0" err="1" smtClean="0"/>
        </a:defPPr>
      </a:lstStyle>
    </a:txDef>
  </a:objectDefaults>
  <a:extLst>
    <a:ext uri="{05A4C25C-085E-4340-85A3-A5531E510DB2}">
      <thm15:themeFamily xmlns:thm15="http://schemas.microsoft.com/office/thememl/2012/main" name="Varke_esityspohja_final.pptx  -  Vain luku" id="{FAA8B63B-8484-4C84-A6F6-854D0A8BE085}" vid="{E6E4435E-E67C-44F5-8D2D-209D411D290B}"/>
    </a:ext>
  </a:extLst>
</a:theme>
</file>

<file path=ppt/theme/theme3.xml><?xml version="1.0" encoding="utf-8"?>
<a:theme xmlns:r="http://schemas.openxmlformats.org/officeDocument/2006/relationships" xmlns:a="http://schemas.openxmlformats.org/drawingml/2006/main" name="Office-te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</a:theme>
</file>

<file path=ppt/theme/theme4.xml><?xml version="1.0" encoding="utf-8"?>
<a:theme xmlns:r="http://schemas.openxmlformats.org/officeDocument/2006/relationships" xmlns:a="http://schemas.openxmlformats.org/drawingml/2006/main" name="Office-te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</a:theme>
</file>

<file path=customXml/_rels/item1.xml.rels>&#65279;<?xml version="1.0" encoding="utf-8" standalone="yes"?><Relationships xmlns="http://schemas.openxmlformats.org/package/2006/relationships"><Relationship Id="rId1" Type="http://schemas.openxmlformats.org/officeDocument/2006/relationships/customXmlProps" Target="itemProps1.xml" /></Relationships>
</file>

<file path=customXml/_rels/item2.xml.rels>&#65279;<?xml version="1.0" encoding="utf-8" standalone="yes"?><Relationships xmlns="http://schemas.openxmlformats.org/package/2006/relationships"><Relationship Id="rId1" Type="http://schemas.openxmlformats.org/officeDocument/2006/relationships/customXmlProps" Target="itemProps2.xml" /></Relationships>
</file>

<file path=customXml/_rels/item3.xml.rels>&#65279;<?xml version="1.0" encoding="utf-8" standalone="yes"?><Relationships xmlns="http://schemas.openxmlformats.org/package/2006/relationships"><Relationship Id="rId1" Type="http://schemas.openxmlformats.org/officeDocument/2006/relationships/customXmlProps" Target="itemProps3.xml" 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FE89FF08C6FE534D8CA0B45BA5231B4B" ma:contentTypeVersion="4" ma:contentTypeDescription="Luo uusi asiakirja." ma:contentTypeScope="" ma:versionID="8a76f953ac2225652ba380102b9fcd12">
  <xsd:schema xmlns:xsd="http://www.w3.org/2001/XMLSchema" xmlns:xs="http://www.w3.org/2001/XMLSchema" xmlns:p="http://schemas.microsoft.com/office/2006/metadata/properties" xmlns:ns2="84832a1d-ccbd-497d-a6bb-cbb248bc4350" xmlns:ns3="c42a97b5-f3b5-458c-a2fc-dc867765c088" targetNamespace="http://schemas.microsoft.com/office/2006/metadata/properties" ma:root="true" ma:fieldsID="77266d5722488604bbdbb3cad2b50371" ns2:_="" ns3:_="">
    <xsd:import namespace="84832a1d-ccbd-497d-a6bb-cbb248bc4350"/>
    <xsd:import namespace="c42a97b5-f3b5-458c-a2fc-dc867765c08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4832a1d-ccbd-497d-a6bb-cbb248bc435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42a97b5-f3b5-458c-a2fc-dc867765c088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Jaettu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Jakamisen tiedot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00C867B8-4B4C-4341-8850-ADBF5D4A9100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29AF9A58-B36B-4B51-9116-4B46BDA4B1A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4832a1d-ccbd-497d-a6bb-cbb248bc4350"/>
    <ds:schemaRef ds:uri="c42a97b5-f3b5-458c-a2fc-dc867765c08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5A8DE8D2-05F6-4240-98C2-771AE7F76447}">
  <ds:schemaRefs>
    <ds:schemaRef ds:uri="http://schemas.microsoft.com/sharepoint/v3/contenttype/forms"/>
  </ds:schemaRefs>
</ds:datastoreItem>
</file>

<file path=docProps/app.xml><?xml version="1.0" encoding="utf-8"?>
<Properties xmlns:vt="http://schemas.openxmlformats.org/officeDocument/2006/docPropsVTypes" xmlns="http://schemas.openxmlformats.org/officeDocument/2006/extended-properties">
  <Template>ARA-tilastot-esityspohja_2020S</Template>
  <Company/>
  <PresentationFormat>On-screen Show (16:9)</PresentationFormat>
  <Paragraphs>27</Paragraphs>
  <Slides>11</Slides>
  <Notes>8</Notes>
  <TotalTime>5332</TotalTime>
  <HiddenSlides>0</HiddenSlides>
  <MMClips>0</MMClips>
  <ScaleCrop>0</ScaleCrop>
  <HeadingPairs>
    <vt:vector baseType="variant" size="6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baseType="lpstr" size="18">
      <vt:lpstr>Arial</vt:lpstr>
      <vt:lpstr>Verdana Pro</vt:lpstr>
      <vt:lpstr>ヒラギノ角ゴ Pro W3</vt:lpstr>
      <vt:lpstr>Calibri</vt:lpstr>
      <vt:lpstr>Verdana</vt:lpstr>
      <vt:lpstr>Times New Roman</vt:lpstr>
      <vt:lpstr>1_ARApp-esitysmalli</vt:lpstr>
      <vt:lpstr>Valtion tukema uudisasuntotuotanto</vt:lpstr>
      <vt:lpstr>Alkavat valtion tukemat asunnot</vt:lpstr>
      <vt:lpstr>Alkavat valtion tukemat asunnot hankemuodottain</vt:lpstr>
      <vt:lpstr>Alkavat valtion tukemat asunnot hankemuodottain</vt:lpstr>
      <vt:lpstr>Alkavat valtion tukemat asunnot alueittain</vt:lpstr>
      <vt:lpstr>Alkavat valtion tukemat asunnot alueittain</vt:lpstr>
      <vt:lpstr>Vireillä olevat valtion tukemat asunnot hankemuodoittain</vt:lpstr>
      <vt:lpstr>Vireillä olevat valtion tukemat asunnot hankemuodoittain</vt:lpstr>
      <vt:lpstr>Valtion tukeman asuntotuotannon rakentamisen hinta 12 kk (€/asm2)</vt:lpstr>
      <vt:lpstr>Valtion tukeman asuntotuotannon rakennuskustannus (€/as.m2)</vt:lpstr>
      <vt:lpstr>Lisätietoa:tietopalvelu.varke@gov.fi</vt:lpstr>
    </vt:vector>
  </TitlesOfParts>
  <LinksUpToDate>0</LinksUpToDate>
  <SharedDoc>0</SharedDoc>
  <HyperlinksChanged>0</HyperlinksChanged>
  <Application>Aspose.Slides for .NET</Application>
  <AppVersion>20.1200</AppVersion>
</Properties>
</file>

<file path=docProps/core.xml><?xml version="1.0" encoding="utf-8"?>
<cp:coreProperties xmlns:dc="http://purl.org/dc/elements/1.1/" xmlns:dcterms="http://purl.org/dc/terms/" xmlns:dcmitype="http://purl.org/dc/dcmitype/" xmlns:xsi="http://www.w3.org/2001/XMLSchema-instance" xmlns:cp="http://schemas.openxmlformats.org/package/2006/metadata/core-properties">
  <dc:title>PowerPoint Presentation</dc:title>
  <dc:creator>teemu salonen</dc:creator>
  <cp:lastModifiedBy>Ronkainen Johanna SA</cp:lastModifiedBy>
  <cp:revision>574</cp:revision>
  <dcterms:created xsi:type="dcterms:W3CDTF">2020-10-23T14:21:24Z</dcterms:created>
  <dcterms:modified xsi:type="dcterms:W3CDTF">2025-12-09T03:41:24Z</dcterms:modified>
</cp:coreProperties>
</file>