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svg" ContentType="image/sv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6.2-->
<p:presentation xmlns:r="http://schemas.openxmlformats.org/officeDocument/2006/relationships" xmlns:a="http://schemas.openxmlformats.org/drawingml/2006/main" xmlns:p="http://schemas.openxmlformats.org/presentationml/2006/main" strictFirstAndLastChars="0" saveSubsetFonts="1">
  <p:sldMasterIdLst>
    <p:sldMasterId id="2147483734" r:id="rId4"/>
    <p:sldMasterId id="2147483762" r:id="rId5"/>
  </p:sldMasterIdLst>
  <p:notesMasterIdLst>
    <p:notesMasterId r:id="rId6"/>
  </p:notesMasterIdLst>
  <p:handoutMasterIdLst>
    <p:handoutMasterId r:id="rId7"/>
  </p:handoutMasterIdLst>
  <p:sldIdLst>
    <p:sldId id="326" r:id="rId8"/>
    <p:sldId id="322" r:id="rId9"/>
    <p:sldId id="323" r:id="rId10"/>
    <p:sldId id="329" r:id="rId11"/>
    <p:sldId id="324" r:id="rId12"/>
    <p:sldId id="304" r:id="rId13"/>
    <p:sldId id="330" r:id="rId14"/>
    <p:sldId id="331" r:id="rId15"/>
    <p:sldId id="319" r:id="rId16"/>
    <p:sldId id="316" r:id="rId17"/>
    <p:sldId id="327" r:id="rId18"/>
  </p:sldIdLst>
  <p:sldSz cx="9144000" cy="5143500" type="screen16x9"/>
  <p:notesSz cx="6858000" cy="9144000"/>
  <p:custDataLst>
    <p:tags r:id="rId19"/>
  </p:custDataLst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3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fill>
          <a:solidFill>
            <a:schemeClr val="accent1">
              <a:alpha val="40000"/>
            </a:schemeClr>
          </a:solidFill>
        </a:fill>
      </a:tcStyle>
    </a:band1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fill>
          <a:solidFill>
            <a:schemeClr val="lt1">
              <a:alpha val="20000"/>
            </a:schemeClr>
          </a:solidFill>
        </a:fill>
      </a:tcStyle>
    </a:band1H>
    <a:band1V>
      <a:tcStyle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</a:lastCol>
    <a:firstCol>
      <a:tcTxStyle b="on"/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79" autoAdjust="0"/>
    <p:restoredTop sz="91942" autoAdjust="0"/>
  </p:normalViewPr>
  <p:slideViewPr>
    <p:cSldViewPr>
      <p:cViewPr varScale="1">
        <p:scale>
          <a:sx n="125" d="100"/>
          <a:sy n="125" d="100"/>
        </p:scale>
        <p:origin x="24" y="48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3.xml" /><Relationship Id="rId11" Type="http://schemas.openxmlformats.org/officeDocument/2006/relationships/slide" Target="slides/slide4.xml" /><Relationship Id="rId12" Type="http://schemas.openxmlformats.org/officeDocument/2006/relationships/slide" Target="slides/slide5.xml" /><Relationship Id="rId13" Type="http://schemas.openxmlformats.org/officeDocument/2006/relationships/slide" Target="slides/slide6.xml" /><Relationship Id="rId14" Type="http://schemas.openxmlformats.org/officeDocument/2006/relationships/slide" Target="slides/slide7.xml" /><Relationship Id="rId15" Type="http://schemas.openxmlformats.org/officeDocument/2006/relationships/slide" Target="slides/slide8.xml" /><Relationship Id="rId16" Type="http://schemas.openxmlformats.org/officeDocument/2006/relationships/slide" Target="slides/slide9.xml" /><Relationship Id="rId17" Type="http://schemas.openxmlformats.org/officeDocument/2006/relationships/slide" Target="slides/slide10.xml" /><Relationship Id="rId18" Type="http://schemas.openxmlformats.org/officeDocument/2006/relationships/slide" Target="slides/slide11.xml" /><Relationship Id="rId19" Type="http://schemas.openxmlformats.org/officeDocument/2006/relationships/tags" Target="tags/tag1.xml" /><Relationship Id="rId2" Type="http://schemas.openxmlformats.org/officeDocument/2006/relationships/customXml" Target="../customXml/item2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4" Type="http://schemas.openxmlformats.org/officeDocument/2006/relationships/slideMaster" Target="slideMasters/slideMaster1.xml" /><Relationship Id="rId5" Type="http://schemas.openxmlformats.org/officeDocument/2006/relationships/slideMaster" Target="slideMasters/slideMaster2.xml" /><Relationship Id="rId6" Type="http://schemas.openxmlformats.org/officeDocument/2006/relationships/notesMaster" Target="notesMasters/notesMaster1.xml" /><Relationship Id="rId7" Type="http://schemas.openxmlformats.org/officeDocument/2006/relationships/handoutMaster" Target="handoutMasters/handoutMaster1.xml" /><Relationship Id="rId8" Type="http://schemas.openxmlformats.org/officeDocument/2006/relationships/slide" Target="slides/slide1.xml" /><Relationship Id="rId9" Type="http://schemas.openxmlformats.org/officeDocument/2006/relationships/slide" Target="slides/slide2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Relationship Id="rId2" Type="http://schemas.microsoft.com/office/2011/relationships/chartColorStyle" Target="colors3.xml" /><Relationship Id="rId3" Type="http://schemas.microsoft.com/office/2011/relationships/chartStyle" Target="style3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ColorStyle" Target="colors4.xml" /><Relationship Id="rId3" Type="http://schemas.microsoft.com/office/2011/relationships/chartStyle" Target="style4.xml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Asuntojen määrä</c:v>
                </c:pt>
              </c:strCache>
            </c:strRef>
          </c:tx>
          <c:spPr>
            <a:ln w="28575" cap="rnd">
              <a:solidFill>
                <a:srgbClr val="2C5234"/>
              </a:solidFill>
              <a:round/>
            </a:ln>
            <a:effectLst/>
          </c:spPr>
          <c:marker>
            <c:symbol val="circle"/>
            <c:spPr>
              <a:solidFill>
                <a:srgbClr val="2C5234"/>
              </a:solidFill>
              <a:ln w="9525">
                <a:solidFill>
                  <a:srgbClr val="2C5234"/>
                </a:solidFill>
              </a:ln>
              <a:effectLst/>
            </c:spPr>
          </c:marker>
          <c:cat>
            <c:numRef>
              <c:f>Sheet1!$A$2:$A$37</c:f>
              <c:numCache>
                <c:formatCode>General</c:formatCode>
                <c:ptCount val="36"/>
                <c:pt idx="0">
                  <c:v>45108</c:v>
                </c:pt>
                <c:pt idx="1">
                  <c:v>45139</c:v>
                </c:pt>
                <c:pt idx="2">
                  <c:v>45170</c:v>
                </c:pt>
                <c:pt idx="3">
                  <c:v>45200</c:v>
                </c:pt>
                <c:pt idx="4">
                  <c:v>45231</c:v>
                </c:pt>
                <c:pt idx="5">
                  <c:v>45261</c:v>
                </c:pt>
                <c:pt idx="6">
                  <c:v>45292</c:v>
                </c:pt>
                <c:pt idx="7">
                  <c:v>45323</c:v>
                </c:pt>
                <c:pt idx="8">
                  <c:v>45352</c:v>
                </c:pt>
                <c:pt idx="9">
                  <c:v>45383</c:v>
                </c:pt>
                <c:pt idx="10">
                  <c:v>45413</c:v>
                </c:pt>
                <c:pt idx="11">
                  <c:v>45444</c:v>
                </c:pt>
                <c:pt idx="12">
                  <c:v>45474</c:v>
                </c:pt>
                <c:pt idx="13">
                  <c:v>45505</c:v>
                </c:pt>
                <c:pt idx="14">
                  <c:v>45536</c:v>
                </c:pt>
                <c:pt idx="15">
                  <c:v>45566</c:v>
                </c:pt>
                <c:pt idx="16">
                  <c:v>45597</c:v>
                </c:pt>
                <c:pt idx="17">
                  <c:v>45627</c:v>
                </c:pt>
                <c:pt idx="18">
                  <c:v>45658</c:v>
                </c:pt>
                <c:pt idx="19">
                  <c:v>45689</c:v>
                </c:pt>
                <c:pt idx="20">
                  <c:v>45717</c:v>
                </c:pt>
                <c:pt idx="21">
                  <c:v>45748</c:v>
                </c:pt>
                <c:pt idx="22">
                  <c:v>45778</c:v>
                </c:pt>
                <c:pt idx="23">
                  <c:v>45809</c:v>
                </c:pt>
                <c:pt idx="24">
                  <c:v>45839</c:v>
                </c:pt>
                <c:pt idx="25">
                  <c:v>45870</c:v>
                </c:pt>
                <c:pt idx="26">
                  <c:v>45901</c:v>
                </c:pt>
                <c:pt idx="27">
                  <c:v>45931</c:v>
                </c:pt>
                <c:pt idx="28">
                  <c:v>45962</c:v>
                </c:pt>
                <c:pt idx="29">
                  <c:v>45992</c:v>
                </c:pt>
                <c:pt idx="30">
                  <c:v>46023</c:v>
                </c:pt>
                <c:pt idx="31">
                  <c:v>46054</c:v>
                </c:pt>
                <c:pt idx="32">
                  <c:v>46082</c:v>
                </c:pt>
                <c:pt idx="33">
                  <c:v>46113</c:v>
                </c:pt>
                <c:pt idx="34">
                  <c:v>46143</c:v>
                </c:pt>
                <c:pt idx="35">
                  <c:v>46174</c:v>
                </c:pt>
              </c:numCache>
            </c:numRef>
          </c:cat>
          <c:val>
            <c:numRef>
              <c:f>Sheet1!$B$2:$B$37</c:f>
              <c:numCache>
                <c:formatCode>#,##0</c:formatCode>
                <c:ptCount val="36"/>
                <c:pt idx="0">
                  <c:v>5596</c:v>
                </c:pt>
                <c:pt idx="1">
                  <c:v>5669</c:v>
                </c:pt>
                <c:pt idx="2">
                  <c:v>6031</c:v>
                </c:pt>
                <c:pt idx="3">
                  <c:v>6315</c:v>
                </c:pt>
                <c:pt idx="4">
                  <c:v>6932</c:v>
                </c:pt>
                <c:pt idx="5">
                  <c:v>8612</c:v>
                </c:pt>
                <c:pt idx="6">
                  <c:v>8664</c:v>
                </c:pt>
                <c:pt idx="7">
                  <c:v>8464</c:v>
                </c:pt>
                <c:pt idx="8">
                  <c:v>8395</c:v>
                </c:pt>
                <c:pt idx="9">
                  <c:v>8919</c:v>
                </c:pt>
                <c:pt idx="10">
                  <c:v>9579</c:v>
                </c:pt>
                <c:pt idx="11">
                  <c:v>10002</c:v>
                </c:pt>
                <c:pt idx="12">
                  <c:v>9406</c:v>
                </c:pt>
                <c:pt idx="13">
                  <c:v>9455</c:v>
                </c:pt>
                <c:pt idx="14">
                  <c:v>9248</c:v>
                </c:pt>
                <c:pt idx="15">
                  <c:v>9157</c:v>
                </c:pt>
                <c:pt idx="16">
                  <c:v>9009</c:v>
                </c:pt>
                <c:pt idx="17">
                  <c:v>8400</c:v>
                </c:pt>
                <c:pt idx="18">
                  <c:v>8368</c:v>
                </c:pt>
                <c:pt idx="19">
                  <c:v>9098</c:v>
                </c:pt>
                <c:pt idx="20">
                  <c:v>8753</c:v>
                </c:pt>
                <c:pt idx="21">
                  <c:v>8876</c:v>
                </c:pt>
                <c:pt idx="22">
                  <c:v>8306</c:v>
                </c:pt>
                <c:pt idx="23">
                  <c:v>8051</c:v>
                </c:pt>
                <c:pt idx="24">
                  <c:v>8902</c:v>
                </c:pt>
                <c:pt idx="25">
                  <c:v>8820</c:v>
                </c:pt>
                <c:pt idx="26">
                  <c:v>9107</c:v>
                </c:pt>
                <c:pt idx="27">
                  <c:v>8698</c:v>
                </c:pt>
                <c:pt idx="28">
                  <c:v>8359</c:v>
                </c:pt>
                <c:pt idx="29">
                  <c:v>7753</c:v>
                </c:pt>
                <c:pt idx="30">
                  <c:v>7596</c:v>
                </c:pt>
                <c:pt idx="31">
                  <c:v>7191</c:v>
                </c:pt>
                <c:pt idx="32">
                  <c:v>7576</c:v>
                </c:pt>
                <c:pt idx="33">
                  <c:v>6982</c:v>
                </c:pt>
                <c:pt idx="34">
                  <c:v>7258</c:v>
                </c:pt>
                <c:pt idx="35">
                  <c:v>7026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E5-48BD-ABB7-B46FB26D98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47008815"/>
        <c:axId val="247006735"/>
      </c:lineChart>
      <c:catAx>
        <c:axId val="247008815"/>
        <c:scaling>
          <c:orientation val="minMax"/>
        </c:scaling>
        <c:delete val="0"/>
        <c:axPos val="b"/>
        <c:numFmt formatCode="yyyy\-mm" sourceLinked="0"/>
        <c:majorTickMark val="none"/>
        <c:minorTickMark val="none"/>
        <c:spPr>
          <a:noFill/>
          <a:ln w="9525" cap="flat" cmpd="sng" algn="ctr">
            <a:noFill/>
            <a:round/>
          </a:ln>
          <a:effectLst/>
        </c:spPr>
        <c:txPr>
          <a:bodyPr rot="-2400000" spcFirstLastPara="1" vertOverflow="ellipsis" wrap="square" anchor="ctr" anchorCtr="1"/>
          <a:p>
            <a:pPr>
              <a:defRPr sz="1197" b="0" i="0" u="none" strike="noStrike" kern="1200" baseline="0" smtId="4294967295">
                <a:solidFill>
                  <a:srgbClr val="2537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247006735"/>
        <c:crosses val="autoZero"/>
        <c:auto val="0"/>
        <c:lblOffset/>
        <c:noMultiLvlLbl val="0"/>
      </c:catAx>
      <c:valAx>
        <c:axId val="247006735"/>
        <c:scaling>
          <c:orientation val="minMax"/>
          <c:max val="10100"/>
          <c:min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rgbClr val="2537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24700881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fi-FI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696729183197"/>
          <c:y val="0.097629666328430176"/>
          <c:w val="0.64986515045166016"/>
          <c:h val="0.7717943191528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Liukuva vuosivumma,  viimevuosi</c:v>
                </c:pt>
              </c:strCache>
            </c:strRef>
          </c:tx>
          <c:spPr>
            <a:solidFill>
              <a:srgbClr val="8F993E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Vuokra-asunnot, pitkä korkotuki</c:v>
                </c:pt>
                <c:pt idx="1">
                  <c:v>Asumisoikeusasunnot</c:v>
                </c:pt>
                <c:pt idx="2">
                  <c:v>Erityisryhmien vuokra-asunnot</c:v>
                </c:pt>
                <c:pt idx="3">
                  <c:v>Vuokra-asunnot, lyhyt korkotuki</c:v>
                </c:pt>
                <c:pt idx="4">
                  <c:v>Takauslainoitetut vuokra-asunnot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2761</c:v>
                </c:pt>
                <c:pt idx="1">
                  <c:v>2354</c:v>
                </c:pt>
                <c:pt idx="2">
                  <c:v>2121</c:v>
                </c:pt>
                <c:pt idx="3">
                  <c:v>935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AC-4DB7-B57A-B00A633863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Liukuva vuosisumma, kuluvavuosi</c:v>
                </c:pt>
              </c:strCache>
            </c:strRef>
          </c:tx>
          <c:spPr>
            <a:solidFill>
              <a:srgbClr val="2C523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Vuokra-asunnot, pitkä korkotuki</c:v>
                </c:pt>
                <c:pt idx="1">
                  <c:v>Asumisoikeusasunnot</c:v>
                </c:pt>
                <c:pt idx="2">
                  <c:v>Erityisryhmien vuokra-asunnot</c:v>
                </c:pt>
                <c:pt idx="3">
                  <c:v>Vuokra-asunnot, lyhyt korkotuki</c:v>
                </c:pt>
                <c:pt idx="4">
                  <c:v>Takauslainoitetut vuokra-asunnot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3245</c:v>
                </c:pt>
                <c:pt idx="1">
                  <c:v>1241</c:v>
                </c:pt>
                <c:pt idx="2">
                  <c:v>1145</c:v>
                </c:pt>
                <c:pt idx="3">
                  <c:v>1053</c:v>
                </c:pt>
                <c:pt idx="4">
                  <c:v>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AC-4DB7-B57A-B00A633863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82"/>
        <c:overlap/>
        <c:axId val="1356054911"/>
        <c:axId val="1356055327"/>
      </c:barChart>
      <c:catAx>
        <c:axId val="135605491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rgbClr val="2537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1356055327"/>
        <c:crosses val="autoZero"/>
        <c:auto val="0"/>
        <c:lblAlgn val="ctr"/>
        <c:lblOffset/>
        <c:noMultiLvlLbl val="0"/>
      </c:catAx>
      <c:valAx>
        <c:axId val="1356055327"/>
        <c:scaling>
          <c:orientation val="minMax"/>
          <c:max val="35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rgbClr val="2537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1356054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fi-FI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Liukuva vuosisumma, viimevuosi</c:v>
                </c:pt>
              </c:strCache>
            </c:strRef>
          </c:tx>
          <c:spPr>
            <a:solidFill>
              <a:srgbClr val="8F993E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PKS</c:v>
                </c:pt>
                <c:pt idx="1">
                  <c:v>Helsingin muut MAL-kunnat</c:v>
                </c:pt>
                <c:pt idx="2">
                  <c:v>Tampereen MAL-kunnat</c:v>
                </c:pt>
                <c:pt idx="3">
                  <c:v>Turun MAL-kunnat</c:v>
                </c:pt>
                <c:pt idx="4">
                  <c:v>Oulun MAL-kunnat</c:v>
                </c:pt>
                <c:pt idx="5">
                  <c:v>Jyväskylän MAL-kunnat</c:v>
                </c:pt>
                <c:pt idx="6">
                  <c:v>Kuopion MAL-kunnat</c:v>
                </c:pt>
                <c:pt idx="7">
                  <c:v>Lahden MAL-kunnat</c:v>
                </c:pt>
                <c:pt idx="8">
                  <c:v>Muut kuin MAL-kunnat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3092</c:v>
                </c:pt>
                <c:pt idx="1">
                  <c:v>374</c:v>
                </c:pt>
                <c:pt idx="2">
                  <c:v>1316</c:v>
                </c:pt>
                <c:pt idx="3">
                  <c:v>1336</c:v>
                </c:pt>
                <c:pt idx="4">
                  <c:v>252</c:v>
                </c:pt>
                <c:pt idx="5">
                  <c:v>461</c:v>
                </c:pt>
                <c:pt idx="6">
                  <c:v>232</c:v>
                </c:pt>
                <c:pt idx="7">
                  <c:v>265</c:v>
                </c:pt>
                <c:pt idx="8">
                  <c:v>1061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95-4FEB-AB91-4C8022E72B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Liukuva vuosisumma, kuluva vuosi</c:v>
                </c:pt>
              </c:strCache>
            </c:strRef>
          </c:tx>
          <c:spPr>
            <a:solidFill>
              <a:srgbClr val="2C5234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PKS</c:v>
                </c:pt>
                <c:pt idx="1">
                  <c:v>Helsingin muut MAL-kunnat</c:v>
                </c:pt>
                <c:pt idx="2">
                  <c:v>Tampereen MAL-kunnat</c:v>
                </c:pt>
                <c:pt idx="3">
                  <c:v>Turun MAL-kunnat</c:v>
                </c:pt>
                <c:pt idx="4">
                  <c:v>Oulun MAL-kunnat</c:v>
                </c:pt>
                <c:pt idx="5">
                  <c:v>Jyväskylän MAL-kunnat</c:v>
                </c:pt>
                <c:pt idx="6">
                  <c:v>Kuopion MAL-kunnat</c:v>
                </c:pt>
                <c:pt idx="7">
                  <c:v>Lahden MAL-kunnat</c:v>
                </c:pt>
                <c:pt idx="8">
                  <c:v>Muut kuin MAL-kunnat</c:v>
                </c:pt>
              </c:strCache>
            </c:strRef>
          </c:cat>
          <c:val>
            <c:numRef>
              <c:f>Sheet1!$C$2:$C$10</c:f>
              <c:numCache>
                <c:formatCode>#,##0</c:formatCode>
                <c:ptCount val="9"/>
                <c:pt idx="0">
                  <c:v>3201</c:v>
                </c:pt>
                <c:pt idx="1">
                  <c:v>427</c:v>
                </c:pt>
                <c:pt idx="2">
                  <c:v>1004</c:v>
                </c:pt>
                <c:pt idx="3">
                  <c:v>1129</c:v>
                </c:pt>
                <c:pt idx="4">
                  <c:v>409</c:v>
                </c:pt>
                <c:pt idx="5">
                  <c:v>296</c:v>
                </c:pt>
                <c:pt idx="6">
                  <c:v>141</c:v>
                </c:pt>
                <c:pt idx="7">
                  <c:v>40</c:v>
                </c:pt>
                <c:pt idx="8">
                  <c:v>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95-4FEB-AB91-4C8022E72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/>
        <c:axId val="929534431"/>
        <c:axId val="929534847"/>
      </c:barChart>
      <c:catAx>
        <c:axId val="92953443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200" b="0" i="0" u="none" strike="noStrike" kern="1200" baseline="0" smtId="4294967295">
                <a:solidFill>
                  <a:srgbClr val="25374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929534847"/>
        <c:crosses val="autoZero"/>
        <c:auto val="0"/>
        <c:lblAlgn val="ctr"/>
        <c:lblOffset/>
        <c:noMultiLvlLbl val="0"/>
      </c:catAx>
      <c:valAx>
        <c:axId val="929534847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929534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fi-FI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Osapäätös</c:v>
                </c:pt>
              </c:strCache>
            </c:strRef>
          </c:tx>
          <c:spPr>
            <a:solidFill>
              <a:srgbClr val="2C523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Vuokra-asunnot, pitkä korkotuki</c:v>
                </c:pt>
                <c:pt idx="1">
                  <c:v>Opiskelija-asunnot</c:v>
                </c:pt>
                <c:pt idx="2">
                  <c:v>Erityisryhmien vuokra-asunnot</c:v>
                </c:pt>
                <c:pt idx="3">
                  <c:v>Vuokra-asunnot, lyhyt korkotuki</c:v>
                </c:pt>
                <c:pt idx="4">
                  <c:v>Takauslainoitetut vuokra-asunnot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953</c:v>
                </c:pt>
                <c:pt idx="1">
                  <c:v>891</c:v>
                </c:pt>
                <c:pt idx="2">
                  <c:v>290</c:v>
                </c:pt>
                <c:pt idx="3">
                  <c:v>228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95-4FEB-AB91-4C8022E72B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Varauspäätös</c:v>
                </c:pt>
              </c:strCache>
            </c:strRef>
          </c:tx>
          <c:spPr>
            <a:solidFill>
              <a:srgbClr val="8F993E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Vuokra-asunnot, pitkä korkotuki</c:v>
                </c:pt>
                <c:pt idx="1">
                  <c:v>Opiskelija-asunnot</c:v>
                </c:pt>
                <c:pt idx="2">
                  <c:v>Erityisryhmien vuokra-asunnot</c:v>
                </c:pt>
                <c:pt idx="3">
                  <c:v>Vuokra-asunnot, lyhyt korkotuki</c:v>
                </c:pt>
                <c:pt idx="4">
                  <c:v>Takauslainoitetut vuokra-asunnot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1953</c:v>
                </c:pt>
                <c:pt idx="1">
                  <c:v>968</c:v>
                </c:pt>
                <c:pt idx="2">
                  <c:v>106</c:v>
                </c:pt>
                <c:pt idx="3">
                  <c:v>306</c:v>
                </c:pt>
                <c:pt idx="4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95-4FEB-AB91-4C8022E72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/>
        <c:axId val="929534431"/>
        <c:axId val="929534847"/>
      </c:barChart>
      <c:catAx>
        <c:axId val="929534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200" b="0" i="0" u="none" strike="noStrike" kern="1200" baseline="0" smtId="4294967295">
                <a:solidFill>
                  <a:srgbClr val="25374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fi-FI"/>
          </a:p>
        </c:txPr>
        <c:crossAx val="929534847"/>
        <c:crosses val="autoZero"/>
        <c:auto val="0"/>
        <c:lblAlgn val="ctr"/>
        <c:lblOffset/>
        <c:noMultiLvlLbl val="0"/>
      </c:catAx>
      <c:valAx>
        <c:axId val="9295348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929534431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p>
            <a:pPr>
              <a:defRPr sz="1400" b="0" i="0" u="none" strike="noStrike" kern="1200" baseline="0" smtId="4294967295">
                <a:solidFill>
                  <a:srgbClr val="2537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</c:legendEntry>
      <c:legendEntry>
        <c:idx val="1"/>
        <c:txPr>
          <a:bodyPr rot="0" spcFirstLastPara="1" vertOverflow="ellipsis" vert="horz" wrap="square" anchor="ctr" anchorCtr="1"/>
          <a:p>
            <a:pPr>
              <a:defRPr sz="1400" b="0" i="0" u="none" strike="noStrike" kern="1200" baseline="0" smtId="4294967295">
                <a:solidFill>
                  <a:srgbClr val="2537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i-FI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rgbClr val="25374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fi-FI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4FAFF1C-FEA4-4EB7-80F5-B0965358E8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377FB6E-7D13-484B-82F2-6FC891135D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072C1D60-6F19-4DEC-8F73-4828AFB17A7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54813D9F-411F-4D27-8D90-7196BDFF0E6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B85A01-A206-404E-8C49-9B9C8F38A517}" type="slidenum">
              <a:rPr lang="fi-FI" altLang="fi-FI"/>
              <a:t>‹#›</a:t>
            </a:fld>
            <a:endParaRPr lang="fi-FI" altLang="fi-FI"/>
          </a:p>
        </p:txBody>
      </p:sp>
    </p:spTree>
    <p:extLst>
      <p:ext uri="{BB962C8B-B14F-4D97-AF65-F5344CB8AC3E}">
        <p14:creationId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996089C-55CD-4E89-AAB8-18EF4CEF9E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9A1E4DC-E139-433B-AA8A-AF855954292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EAF48BA4-CF60-42AD-BA8E-3B6E85D0CE7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AB304580-9FBC-452B-AF18-B100F1F7C0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57B73496-7FAC-4E1E-8F2D-72583F72256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36E3CDDB-D9C6-4269-B3BA-73163522A7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399F69-7DCC-478A-8094-2E2C021CE800}" type="slidenum">
              <a:rPr lang="fi-FI" altLang="fi-FI"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ヒラギノ角ゴ Pro W3" pitchFamily="3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ヒラギノ角ゴ Pro W3" pitchFamily="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ヒラギノ角ゴ Pro W3" pitchFamily="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ヒラギノ角ゴ Pro W3" pitchFamily="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ヒラギノ角ゴ Pro W3" pitchFamily="3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0A9BF91D-46DF-494F-8D11-D95487DA60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fld id="{8BC4043E-F162-4109-8C62-E4E3C4239E4F}" type="slidenum">
              <a:rPr lang="fi-FI" altLang="fi-FI" sz="1200"/>
              <a:t>2</a:t>
            </a:fld>
            <a:endParaRPr lang="fi-FI" altLang="fi-FI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09E98AB-01CE-4FF6-A1FC-2EFAEE8D9B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0C5A8F7-22D5-4510-BC71-F92567901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>
                <a:latin typeface="Arial" panose="020b0604020202020204" pitchFamily="34" charset="0"/>
              </a:rPr>
              <a:t>kaksipalstaisen esitysdian malli</a:t>
            </a:r>
          </a:p>
        </p:txBody>
      </p:sp>
    </p:spTree>
    <p:extLst>
      <p:ext uri="{BB962C8B-B14F-4D97-AF65-F5344CB8AC3E}">
        <p14:creationId val="2868141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7732FD03-3E66-4F2C-84FF-000733642E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fld id="{7D8349AA-31AC-40A8-BE86-37C799C1AFE6}" type="slidenum">
              <a:rPr lang="fi-FI" altLang="fi-FI" sz="1200"/>
              <a:t>3</a:t>
            </a:fld>
            <a:endParaRPr lang="fi-FI" altLang="fi-FI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9BC51DC-A4EF-4335-94B9-A09DC03ADC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C0E09A3-DA42-41CD-AEE6-C168778CA5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>
                <a:latin typeface="Arial" panose="020b0604020202020204" pitchFamily="34" charset="0"/>
              </a:rPr>
              <a:t>yksipalstaisen esitysdian malli</a:t>
            </a:r>
          </a:p>
        </p:txBody>
      </p:sp>
    </p:spTree>
    <p:extLst>
      <p:ext uri="{BB962C8B-B14F-4D97-AF65-F5344CB8AC3E}">
        <p14:creationId val="3241719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7732FD03-3E66-4F2C-84FF-000733642E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fld id="{7D8349AA-31AC-40A8-BE86-37C799C1AFE6}" type="slidenum">
              <a:rPr lang="fi-FI" altLang="fi-FI" sz="1200"/>
              <a:t>5</a:t>
            </a:fld>
            <a:endParaRPr lang="fi-FI" altLang="fi-FI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9BC51DC-A4EF-4335-94B9-A09DC03ADC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C0E09A3-DA42-41CD-AEE6-C168778CA5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>
                <a:latin typeface="Arial" panose="020b0604020202020204" pitchFamily="34" charset="0"/>
              </a:rPr>
              <a:t>yksipalstaisen esitysdian malli</a:t>
            </a:r>
          </a:p>
        </p:txBody>
      </p:sp>
    </p:spTree>
    <p:extLst>
      <p:ext uri="{BB962C8B-B14F-4D97-AF65-F5344CB8AC3E}">
        <p14:creationId val="2965876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0A9BF91D-46DF-494F-8D11-D95487DA60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fld id="{8BC4043E-F162-4109-8C62-E4E3C4239E4F}" type="slidenum">
              <a:rPr lang="fi-FI" altLang="fi-FI" sz="1200"/>
              <a:t>6</a:t>
            </a:fld>
            <a:endParaRPr lang="fi-FI" altLang="fi-FI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09E98AB-01CE-4FF6-A1FC-2EFAEE8D9B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0C5A8F7-22D5-4510-BC71-F92567901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>
                <a:latin typeface="Arial" panose="020b0604020202020204" pitchFamily="34" charset="0"/>
              </a:rPr>
              <a:t>kaksipalstaisen esitysdian malli</a:t>
            </a:r>
          </a:p>
        </p:txBody>
      </p:sp>
    </p:spTree>
    <p:extLst>
      <p:ext uri="{BB962C8B-B14F-4D97-AF65-F5344CB8AC3E}">
        <p14:creationId val="521912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7732FD03-3E66-4F2C-84FF-000733642E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fld id="{7D8349AA-31AC-40A8-BE86-37C799C1AFE6}" type="slidenum">
              <a:rPr lang="fi-FI" altLang="fi-FI" sz="1200"/>
              <a:t>7</a:t>
            </a:fld>
            <a:endParaRPr lang="fi-FI" altLang="fi-FI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9BC51DC-A4EF-4335-94B9-A09DC03ADC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C0E09A3-DA42-41CD-AEE6-C168778CA5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>
                <a:latin typeface="Arial" panose="020b0604020202020204" pitchFamily="34" charset="0"/>
              </a:rPr>
              <a:t>yksipalstaisen esitysdian malli</a:t>
            </a:r>
          </a:p>
        </p:txBody>
      </p:sp>
    </p:spTree>
    <p:extLst>
      <p:ext uri="{BB962C8B-B14F-4D97-AF65-F5344CB8AC3E}">
        <p14:creationId val="2001036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0A9BF91D-46DF-494F-8D11-D95487DA60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fld id="{8BC4043E-F162-4109-8C62-E4E3C4239E4F}" type="slidenum">
              <a:rPr lang="fi-FI" altLang="fi-FI" sz="1200"/>
              <a:t>8</a:t>
            </a:fld>
            <a:endParaRPr lang="fi-FI" altLang="fi-FI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09E98AB-01CE-4FF6-A1FC-2EFAEE8D9B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0C5A8F7-22D5-4510-BC71-F92567901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>
                <a:latin typeface="Arial" panose="020b0604020202020204" pitchFamily="34" charset="0"/>
              </a:rPr>
              <a:t>kaksipalstaisen esitysdian malli</a:t>
            </a:r>
          </a:p>
        </p:txBody>
      </p:sp>
    </p:spTree>
    <p:extLst>
      <p:ext uri="{BB962C8B-B14F-4D97-AF65-F5344CB8AC3E}">
        <p14:creationId val="2733053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0A9BF91D-46DF-494F-8D11-D95487DA60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fld id="{8BC4043E-F162-4109-8C62-E4E3C4239E4F}" type="slidenum">
              <a:rPr lang="fi-FI" altLang="fi-FI" sz="1200"/>
              <a:t>9</a:t>
            </a:fld>
            <a:endParaRPr lang="fi-FI" altLang="fi-FI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09E98AB-01CE-4FF6-A1FC-2EFAEE8D9B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0C5A8F7-22D5-4510-BC71-F92567901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>
                <a:latin typeface="Arial" panose="020b0604020202020204" pitchFamily="34" charset="0"/>
              </a:rPr>
              <a:t>kaksipalstaisen esitysdian malli</a:t>
            </a:r>
          </a:p>
        </p:txBody>
      </p:sp>
    </p:spTree>
    <p:extLst>
      <p:ext uri="{BB962C8B-B14F-4D97-AF65-F5344CB8AC3E}">
        <p14:creationId val="3084603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7732FD03-3E66-4F2C-84FF-000733642E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fld id="{7D8349AA-31AC-40A8-BE86-37C799C1AFE6}" type="slidenum">
              <a:rPr lang="fi-FI" altLang="fi-FI" sz="1200"/>
              <a:t>10</a:t>
            </a:fld>
            <a:endParaRPr lang="fi-FI" altLang="fi-FI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9BC51DC-A4EF-4335-94B9-A09DC03ADC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C0E09A3-DA42-41CD-AEE6-C168778CA5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>
                <a:latin typeface="Arial" panose="020b0604020202020204" pitchFamily="34" charset="0"/>
              </a:rPr>
              <a:t>yksipalstaisen esitysdian malli</a:t>
            </a:r>
          </a:p>
        </p:txBody>
      </p:sp>
    </p:spTree>
    <p:extLst>
      <p:ext uri="{BB962C8B-B14F-4D97-AF65-F5344CB8AC3E}">
        <p14:creationId val="4064569095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4.svg" /><Relationship Id="rId3" Type="http://schemas.openxmlformats.org/officeDocument/2006/relationships/image" Target="../media/image5.png" /><Relationship Id="rId4" Type="http://schemas.openxmlformats.org/officeDocument/2006/relationships/image" Target="../media/image6.svg" /><Relationship Id="rId5" Type="http://schemas.openxmlformats.org/officeDocument/2006/relationships/image" Target="../media/image2.png" /><Relationship Id="rId6" Type="http://schemas.openxmlformats.org/officeDocument/2006/relationships/image" Target="../media/image7.png" /><Relationship Id="rId7" Type="http://schemas.openxmlformats.org/officeDocument/2006/relationships/image" Target="../media/image8.svg" /><Relationship Id="rId8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image" Target="../media/image9.png" /><Relationship Id="rId3" Type="http://schemas.openxmlformats.org/officeDocument/2006/relationships/image" Target="../media/image10.svg" /><Relationship Id="rId4" Type="http://schemas.openxmlformats.org/officeDocument/2006/relationships/image" Target="../media/image11.png" /><Relationship Id="rId5" Type="http://schemas.openxmlformats.org/officeDocument/2006/relationships/image" Target="../media/image12.svg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E87CCAC-AA05-440A-9FFD-F30936B6F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4905722"/>
            <a:ext cx="16002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15.4.2026</a:t>
            </a:fld>
            <a:endParaRPr lang="fi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440B5A12-F6CE-44E2-A68B-96CB4412E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383417"/>
            <a:ext cx="4968552" cy="675338"/>
          </a:xfrm>
        </p:spPr>
        <p:txBody>
          <a:bodyPr/>
          <a:lstStyle>
            <a:lvl1pPr>
              <a:defRPr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A2FACFD3-8ECA-468B-B622-0A50C201AB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3365" y="2434263"/>
            <a:ext cx="4968875" cy="360362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 baseline="0">
                <a:latin typeface="+mj-lt"/>
              </a:defRPr>
            </a:lvl2pPr>
            <a:lvl3pPr marL="914400" indent="0">
              <a:buNone/>
              <a:defRPr sz="1200" baseline="0">
                <a:latin typeface="+mj-lt"/>
              </a:defRPr>
            </a:lvl3pPr>
            <a:lvl4pPr marL="1371600" indent="0">
              <a:buNone/>
              <a:defRPr sz="1100" baseline="0">
                <a:latin typeface="+mj-lt"/>
              </a:defRPr>
            </a:lvl4pPr>
            <a:lvl5pPr marL="1828800" indent="0">
              <a:buNone/>
              <a:defRPr sz="1100" baseline="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" y="-13434"/>
            <a:ext cx="4121091" cy="720000"/>
          </a:xfrm>
          <a:prstGeom prst="rect">
            <a:avLst/>
          </a:prstGeom>
        </p:spPr>
      </p:pic>
    </p:spTree>
    <p:extLst>
      <p:ext uri="{BB962C8B-B14F-4D97-AF65-F5344CB8AC3E}">
        <p14:creationId val="124558789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203598"/>
            <a:ext cx="3008313" cy="720080"/>
          </a:xfrm>
        </p:spPr>
        <p:txBody>
          <a:bodyPr anchor="b"/>
          <a:lstStyle>
            <a:lvl1pPr algn="l">
              <a:defRPr sz="18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483518"/>
            <a:ext cx="5111750" cy="411110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923678"/>
            <a:ext cx="3008313" cy="2670945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83D9FB-3A8F-44BE-9355-690349D1A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D739B-22A1-483A-9B8F-23D6BD525525}" type="datetime1">
              <a:rPr lang="fi-FI"/>
              <a:pPr>
                <a:defRPr/>
              </a:pPr>
              <a:t>15.4.2026</a:t>
            </a:fld>
            <a:endParaRPr lang="fi-FI"/>
          </a:p>
        </p:txBody>
      </p:sp>
    </p:spTree>
    <p:extLst>
      <p:ext uri="{BB962C8B-B14F-4D97-AF65-F5344CB8AC3E}">
        <p14:creationId val="185714511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1905000" y="548878"/>
            <a:ext cx="6705600" cy="413742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D854A3-EB4E-4051-9746-A17F99C3C9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9CAF1-E4F0-4ED5-A314-A3DC8A889879}" type="datetime1">
              <a:rPr lang="fi-FI"/>
              <a:pPr>
                <a:defRPr/>
              </a:pPr>
              <a:t>15.4.2026</a:t>
            </a:fld>
            <a:endParaRPr lang="fi-FI"/>
          </a:p>
        </p:txBody>
      </p:sp>
    </p:spTree>
    <p:extLst>
      <p:ext uri="{BB962C8B-B14F-4D97-AF65-F5344CB8AC3E}">
        <p14:creationId val="4469612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chartAndTx" preserve="1">
  <p:cSld name="Otsikko, kaavio ja teksti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2650" y="771550"/>
            <a:ext cx="6400800" cy="342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Kaavion paikkamerkki 2"/>
          <p:cNvSpPr>
            <a:spLocks noGrp="1"/>
          </p:cNvSpPr>
          <p:nvPr>
            <p:ph type="chart" sz="half" idx="1"/>
          </p:nvPr>
        </p:nvSpPr>
        <p:spPr>
          <a:xfrm>
            <a:off x="609600" y="1714500"/>
            <a:ext cx="4533900" cy="2971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295900" y="1714500"/>
            <a:ext cx="3238500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F16E4-6CA8-4083-88AD-AF6FD40D8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98A5E-2CC7-46B8-963D-7D8C1E316205}" type="datetime1">
              <a:rPr lang="fi-FI"/>
              <a:pPr>
                <a:defRPr/>
              </a:pPr>
              <a:t>15.4.2026</a:t>
            </a:fld>
            <a:endParaRPr lang="fi-FI"/>
          </a:p>
        </p:txBody>
      </p:sp>
    </p:spTree>
    <p:extLst>
      <p:ext uri="{BB962C8B-B14F-4D97-AF65-F5344CB8AC3E}">
        <p14:creationId val="135922606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dgm" preserve="1">
  <p:cSld name="Otsikko sekä kaaviokuva tai organisaatiokaavi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771550"/>
            <a:ext cx="7927032" cy="342900"/>
          </a:xfrm>
        </p:spPr>
        <p:txBody>
          <a:bodyPr/>
          <a:lstStyle>
            <a:lvl1pPr>
              <a:defRPr>
                <a:solidFill>
                  <a:srgbClr val="2537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martArt-paikkamerkki 2"/>
          <p:cNvSpPr>
            <a:spLocks noGrp="1"/>
          </p:cNvSpPr>
          <p:nvPr>
            <p:ph type="dgm" idx="1"/>
          </p:nvPr>
        </p:nvSpPr>
        <p:spPr>
          <a:xfrm>
            <a:off x="1905000" y="1714500"/>
            <a:ext cx="6629400" cy="288012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icon to add SmartArt graphic</a:t>
            </a:r>
            <a:endParaRPr lang="fi-FI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A2C5C5-623E-48C6-8895-5FCE12199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FA79E-4E34-496B-B412-F381A7A4DF0F}" type="datetime1">
              <a:rPr lang="fi-FI"/>
              <a:pPr>
                <a:defRPr/>
              </a:pPr>
              <a:t>15.4.2026</a:t>
            </a:fld>
            <a:endParaRPr lang="fi-FI"/>
          </a:p>
        </p:txBody>
      </p:sp>
    </p:spTree>
    <p:extLst>
      <p:ext uri="{BB962C8B-B14F-4D97-AF65-F5344CB8AC3E}">
        <p14:creationId val="3047062433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2_Mukautettu asettelu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5B24EC-AFFD-4C5B-B02E-A965B661A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1836646"/>
            <a:ext cx="7850832" cy="1296144"/>
          </a:xfrm>
        </p:spPr>
        <p:txBody>
          <a:bodyPr/>
          <a:lstStyle>
            <a:lvl1pPr algn="ctr">
              <a:defRPr sz="24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Viimeinen dia, kirjoita tähän esityksesi pääpointti / yhteystietosi / kiitokset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51D93465-573C-48CB-B867-75B658953B95}"/>
              </a:ext>
            </a:extLst>
          </p:cNvPr>
          <p:cNvSpPr txBox="1"/>
          <p:nvPr userDrawn="1"/>
        </p:nvSpPr>
        <p:spPr>
          <a:xfrm>
            <a:off x="3761888" y="4371950"/>
            <a:ext cx="1546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100" b="1" spc="40" baseline="0" smtClean="0">
                <a:solidFill>
                  <a:schemeClr val="accent4"/>
                </a:solidFill>
              </a:rPr>
              <a:t>www.xxxxxxxxxx.fi</a:t>
            </a:r>
            <a:endParaRPr lang="fi-FI" sz="1100" b="1" spc="40" baseline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1088" cy="720000"/>
          </a:xfrm>
          <a:prstGeom prst="rect">
            <a:avLst/>
          </a:prstGeom>
        </p:spPr>
      </p:pic>
    </p:spTree>
    <p:extLst>
      <p:ext uri="{BB962C8B-B14F-4D97-AF65-F5344CB8AC3E}">
        <p14:creationId val="2429882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Kuva 14">
            <a:extLst>
              <a:ext uri="{FF2B5EF4-FFF2-40B4-BE49-F238E27FC236}">
                <a16:creationId xmlns:a16="http://schemas.microsoft.com/office/drawing/2014/main" id="{DB958642-6C33-BB5B-472E-AC4812AE1968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 t="54120" r="8037"/>
          <a:stretch>
            <a:fillRect/>
          </a:stretch>
        </p:blipFill>
        <p:spPr>
          <a:xfrm>
            <a:off x="4834804" y="0"/>
            <a:ext cx="4309196" cy="2359852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1E04873-5623-2CC8-656E-CDA47166F3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53971" t="37341" r="1" b="1"/>
          <a:stretch>
            <a:fillRect/>
          </a:stretch>
        </p:blipFill>
        <p:spPr>
          <a:xfrm flipV="1">
            <a:off x="0" y="1739477"/>
            <a:ext cx="2655155" cy="340402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486" y="836059"/>
            <a:ext cx="5201293" cy="223463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875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486" y="3189294"/>
            <a:ext cx="5201293" cy="937064"/>
          </a:xfrm>
        </p:spPr>
        <p:txBody>
          <a:bodyPr/>
          <a:lstStyle>
            <a:lvl1pPr marL="0" indent="0" algn="l">
              <a:spcBef>
                <a:spcPts val="22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FFFFFF"/>
                </a:solidFill>
                <a:latin typeface="Arial"/>
                <a:ea typeface="+mn-ea"/>
              </a:rPr>
              <a:t>Esityksen nimi</a:t>
            </a:r>
            <a:endParaRPr lang="fi-FI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 eaLnBrk="1" fontAlgn="auto" hangingPunct="1">
              <a:spcBef>
                <a:spcPct val="0"/>
              </a:spcBef>
              <a:spcAft>
                <a:spcPct val="0"/>
              </a:spcAft>
            </a:pPr>
            <a:fld id="{1AE6B3D6-2E8A-46E0-BCA4-C993A0EE525B}" type="datetime1">
              <a:rPr lang="fi-FI" smtClean="0">
                <a:solidFill>
                  <a:srgbClr val="FFFFFF"/>
                </a:solidFill>
                <a:latin typeface="Arial"/>
                <a:ea typeface="+mn-ea"/>
              </a:rPr>
              <a:pPr defTabSz="685800" eaLnBrk="1" fontAlgn="auto" hangingPunct="1">
                <a:spcBef>
                  <a:spcPct val="0"/>
                </a:spcBef>
                <a:spcAft>
                  <a:spcPct val="0"/>
                </a:spcAft>
              </a:pPr>
              <a:t>15.4.2026</a:t>
            </a:fld>
            <a:endParaRPr lang="fi-FI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 eaLnBrk="1" fontAlgn="auto" hangingPunct="1">
              <a:spcBef>
                <a:spcPct val="0"/>
              </a:spcBef>
              <a:spcAft>
                <a:spcPct val="0"/>
              </a:spcAft>
            </a:pPr>
            <a:fld id="{91E53C16-2649-4D48-AFD3-9E32AB86C978}" type="slidenum">
              <a:rPr lang="fi-FI" smtClean="0">
                <a:solidFill>
                  <a:srgbClr val="FFFFFF"/>
                </a:solidFill>
                <a:latin typeface="Arial"/>
                <a:ea typeface="+mn-ea"/>
              </a:rPr>
              <a:pPr defTabSz="685800"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srgbClr val="FFFFFF"/>
              </a:solidFill>
              <a:latin typeface="Arial"/>
              <a:ea typeface="+mn-ea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309" y="198736"/>
            <a:ext cx="3457157" cy="604001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66C29F31-27A9-F756-2CDD-B9E117B2799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6607" b="55586"/>
          <a:stretch>
            <a:fillRect/>
          </a:stretch>
        </p:blipFill>
        <p:spPr>
          <a:xfrm>
            <a:off x="5033854" y="3189294"/>
            <a:ext cx="4105379" cy="1954205"/>
          </a:xfrm>
          <a:prstGeom prst="rect">
            <a:avLst/>
          </a:prstGeom>
        </p:spPr>
      </p:pic>
    </p:spTree>
    <p:extLst>
      <p:ext uri="{BB962C8B-B14F-4D97-AF65-F5344CB8AC3E}">
        <p14:creationId val="78892550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Otsikkodi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486" y="836059"/>
            <a:ext cx="5201293" cy="223463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875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486" y="3189294"/>
            <a:ext cx="5201293" cy="937064"/>
          </a:xfrm>
        </p:spPr>
        <p:txBody>
          <a:bodyPr/>
          <a:lstStyle>
            <a:lvl1pPr marL="0" indent="0" algn="l">
              <a:spcBef>
                <a:spcPts val="22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 eaLnBrk="1" fontAlgn="auto" hangingPunct="1">
              <a:spcBef>
                <a:spcPct val="0"/>
              </a:spcBef>
              <a:spcAft>
                <a:spcPct val="0"/>
              </a:spcAft>
            </a:pPr>
            <a:fld id="{9D6569EC-135D-470D-AF34-2A7FC831DBDD}" type="datetime1">
              <a:rPr lang="fi-FI" smtClean="0">
                <a:solidFill>
                  <a:srgbClr val="FFFFFF"/>
                </a:solidFill>
                <a:latin typeface="Arial"/>
                <a:ea typeface="+mn-ea"/>
              </a:rPr>
              <a:pPr defTabSz="685800" eaLnBrk="1" fontAlgn="auto" hangingPunct="1">
                <a:spcBef>
                  <a:spcPct val="0"/>
                </a:spcBef>
                <a:spcAft>
                  <a:spcPct val="0"/>
                </a:spcAft>
              </a:pPr>
              <a:t>15.4.2026</a:t>
            </a:fld>
            <a:endParaRPr lang="fi-FI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FFFFFF"/>
                </a:solidFill>
                <a:latin typeface="Arial"/>
                <a:ea typeface="+mn-ea"/>
              </a:rPr>
              <a:t>Esityksen nimi</a:t>
            </a:r>
            <a:endParaRPr lang="fi-FI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 eaLnBrk="1" fontAlgn="auto" hangingPunct="1">
              <a:spcBef>
                <a:spcPct val="0"/>
              </a:spcBef>
              <a:spcAft>
                <a:spcPct val="0"/>
              </a:spcAft>
            </a:pPr>
            <a:fld id="{91E53C16-2649-4D48-AFD3-9E32AB86C978}" type="slidenum">
              <a:rPr lang="fi-FI" smtClean="0">
                <a:solidFill>
                  <a:srgbClr val="FFFFFF"/>
                </a:solidFill>
                <a:latin typeface="Arial"/>
                <a:ea typeface="+mn-ea"/>
              </a:rPr>
              <a:pPr defTabSz="685800"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srgbClr val="FFFFFF"/>
              </a:solidFill>
              <a:latin typeface="Arial"/>
              <a:ea typeface="+mn-ea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84DC2E4-E786-4D11-C062-C6029D21FA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309" y="198736"/>
            <a:ext cx="3457157" cy="604001"/>
          </a:xfrm>
          <a:prstGeom prst="rect">
            <a:avLst/>
          </a:prstGeom>
        </p:spPr>
      </p:pic>
    </p:spTree>
    <p:extLst>
      <p:ext uri="{BB962C8B-B14F-4D97-AF65-F5344CB8AC3E}">
        <p14:creationId val="294171528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4" y="4253186"/>
            <a:ext cx="3469112" cy="60609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486" y="836059"/>
            <a:ext cx="4209056" cy="223463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875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486" y="3189294"/>
            <a:ext cx="4209056" cy="937064"/>
          </a:xfrm>
        </p:spPr>
        <p:txBody>
          <a:bodyPr/>
          <a:lstStyle>
            <a:lvl1pPr marL="0" indent="0" algn="l">
              <a:spcBef>
                <a:spcPts val="22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FFFFFF"/>
                </a:solidFill>
                <a:latin typeface="Arial"/>
                <a:ea typeface="+mn-ea"/>
              </a:rPr>
              <a:t>Esityksen nimi</a:t>
            </a:r>
            <a:endParaRPr lang="fi-FI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 eaLnBrk="1" fontAlgn="auto" hangingPunct="1">
              <a:spcBef>
                <a:spcPct val="0"/>
              </a:spcBef>
              <a:spcAft>
                <a:spcPct val="0"/>
              </a:spcAft>
            </a:pPr>
            <a:fld id="{F8901E5F-E743-4563-BE5B-8B4115EC5E81}" type="datetime1">
              <a:rPr lang="fi-FI" smtClean="0">
                <a:solidFill>
                  <a:srgbClr val="FFFFFF"/>
                </a:solidFill>
                <a:latin typeface="Arial"/>
                <a:ea typeface="+mn-ea"/>
              </a:rPr>
              <a:pPr defTabSz="685800" eaLnBrk="1" fontAlgn="auto" hangingPunct="1">
                <a:spcBef>
                  <a:spcPct val="0"/>
                </a:spcBef>
                <a:spcAft>
                  <a:spcPct val="0"/>
                </a:spcAft>
              </a:pPr>
              <a:t>15.4.2026</a:t>
            </a:fld>
            <a:endParaRPr lang="fi-FI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685800" eaLnBrk="1" fontAlgn="auto" hangingPunct="1">
              <a:spcBef>
                <a:spcPct val="0"/>
              </a:spcBef>
              <a:spcAft>
                <a:spcPct val="0"/>
              </a:spcAft>
            </a:pPr>
            <a:fld id="{91E53C16-2649-4D48-AFD3-9E32AB86C978}" type="slidenum">
              <a:rPr lang="fi-FI" smtClean="0">
                <a:solidFill>
                  <a:srgbClr val="FFFFFF"/>
                </a:solidFill>
                <a:latin typeface="Arial"/>
                <a:ea typeface="+mn-ea"/>
              </a:rPr>
              <a:pPr defTabSz="685800"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5518" y="0"/>
            <a:ext cx="3958483" cy="4630185"/>
          </a:xfrm>
          <a:custGeom>
            <a:gdLst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val="71116092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Otsikkodia kuvalla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486" y="836059"/>
            <a:ext cx="4209056" cy="223463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875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486" y="3189294"/>
            <a:ext cx="4209056" cy="937064"/>
          </a:xfrm>
        </p:spPr>
        <p:txBody>
          <a:bodyPr/>
          <a:lstStyle>
            <a:lvl1pPr marL="0" indent="0" algn="l">
              <a:spcBef>
                <a:spcPts val="225"/>
              </a:spcBef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 defTabSz="6858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2C5234"/>
                </a:solidFill>
                <a:latin typeface="Arial"/>
                <a:ea typeface="+mn-ea"/>
              </a:rPr>
              <a:t>Esityksen nimi</a:t>
            </a:r>
            <a:endParaRPr lang="fi-FI">
              <a:solidFill>
                <a:srgbClr val="2C5234"/>
              </a:solidFill>
              <a:latin typeface="Arial"/>
              <a:ea typeface="+mn-ea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685800" eaLnBrk="1" fontAlgn="auto" hangingPunct="1">
              <a:spcBef>
                <a:spcPct val="0"/>
              </a:spcBef>
              <a:spcAft>
                <a:spcPct val="0"/>
              </a:spcAft>
            </a:pPr>
            <a:fld id="{2324BAB4-7A50-4285-A8AF-2E76234A09B7}" type="datetime1">
              <a:rPr lang="fi-FI" smtClean="0">
                <a:solidFill>
                  <a:srgbClr val="2C5234"/>
                </a:solidFill>
                <a:latin typeface="Arial"/>
                <a:ea typeface="+mn-ea"/>
              </a:rPr>
              <a:pPr defTabSz="685800" eaLnBrk="1" fontAlgn="auto" hangingPunct="1">
                <a:spcBef>
                  <a:spcPct val="0"/>
                </a:spcBef>
                <a:spcAft>
                  <a:spcPct val="0"/>
                </a:spcAft>
              </a:pPr>
              <a:t>15.4.2026</a:t>
            </a:fld>
            <a:endParaRPr lang="fi-FI">
              <a:solidFill>
                <a:srgbClr val="2C5234"/>
              </a:solidFill>
              <a:latin typeface="Arial"/>
              <a:ea typeface="+mn-ea"/>
            </a:endParaRP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685800" eaLnBrk="1" fontAlgn="auto" hangingPunct="1">
              <a:spcBef>
                <a:spcPct val="0"/>
              </a:spcBef>
              <a:spcAft>
                <a:spcPct val="0"/>
              </a:spcAft>
            </a:pPr>
            <a:fld id="{91E53C16-2649-4D48-AFD3-9E32AB86C978}" type="slidenum">
              <a:rPr lang="fi-FI" smtClean="0">
                <a:solidFill>
                  <a:srgbClr val="2C5234"/>
                </a:solidFill>
                <a:latin typeface="Arial"/>
                <a:ea typeface="+mn-ea"/>
              </a:rPr>
              <a:pPr defTabSz="685800"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srgbClr val="2C5234"/>
              </a:solidFill>
              <a:latin typeface="Arial"/>
              <a:ea typeface="+mn-ea"/>
            </a:endParaRPr>
          </a:p>
        </p:txBody>
      </p:sp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5518" y="0"/>
            <a:ext cx="3958483" cy="4630185"/>
          </a:xfrm>
          <a:custGeom>
            <a:gdLst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6460924-CF2A-F85B-FAC8-AC16A37C2A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4" y="4253187"/>
            <a:ext cx="3469113" cy="606091"/>
          </a:xfrm>
          <a:prstGeom prst="rect">
            <a:avLst/>
          </a:prstGeom>
        </p:spPr>
      </p:pic>
    </p:spTree>
    <p:extLst>
      <p:ext uri="{BB962C8B-B14F-4D97-AF65-F5344CB8AC3E}">
        <p14:creationId val="219367108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Otsikkodia kuvalla 5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486" y="836059"/>
            <a:ext cx="4209056" cy="223463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875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486" y="3189294"/>
            <a:ext cx="4209056" cy="937064"/>
          </a:xfrm>
        </p:spPr>
        <p:txBody>
          <a:bodyPr/>
          <a:lstStyle>
            <a:lvl1pPr marL="0" indent="0" algn="l">
              <a:spcBef>
                <a:spcPts val="225"/>
              </a:spcBef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 defTabSz="6858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2C5234"/>
                </a:solidFill>
                <a:latin typeface="Arial"/>
                <a:ea typeface="+mn-ea"/>
              </a:rPr>
              <a:t>Esityksen nimi</a:t>
            </a:r>
            <a:endParaRPr lang="fi-FI">
              <a:solidFill>
                <a:srgbClr val="2C5234"/>
              </a:solidFill>
              <a:latin typeface="Arial"/>
              <a:ea typeface="+mn-ea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685800" eaLnBrk="1" fontAlgn="auto" hangingPunct="1">
              <a:spcBef>
                <a:spcPct val="0"/>
              </a:spcBef>
              <a:spcAft>
                <a:spcPct val="0"/>
              </a:spcAft>
            </a:pPr>
            <a:fld id="{2324BAB4-7A50-4285-A8AF-2E76234A09B7}" type="datetime1">
              <a:rPr lang="fi-FI" smtClean="0">
                <a:solidFill>
                  <a:srgbClr val="2C5234"/>
                </a:solidFill>
                <a:latin typeface="Arial"/>
                <a:ea typeface="+mn-ea"/>
              </a:rPr>
              <a:pPr defTabSz="685800" eaLnBrk="1" fontAlgn="auto" hangingPunct="1">
                <a:spcBef>
                  <a:spcPct val="0"/>
                </a:spcBef>
                <a:spcAft>
                  <a:spcPct val="0"/>
                </a:spcAft>
              </a:pPr>
              <a:t>15.4.2026</a:t>
            </a:fld>
            <a:endParaRPr lang="fi-FI">
              <a:solidFill>
                <a:srgbClr val="2C5234"/>
              </a:solidFill>
              <a:latin typeface="Arial"/>
              <a:ea typeface="+mn-ea"/>
            </a:endParaRP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685800" eaLnBrk="1" fontAlgn="auto" hangingPunct="1">
              <a:spcBef>
                <a:spcPct val="0"/>
              </a:spcBef>
              <a:spcAft>
                <a:spcPct val="0"/>
              </a:spcAft>
            </a:pPr>
            <a:fld id="{91E53C16-2649-4D48-AFD3-9E32AB86C978}" type="slidenum">
              <a:rPr lang="fi-FI" smtClean="0">
                <a:solidFill>
                  <a:srgbClr val="2C5234"/>
                </a:solidFill>
                <a:latin typeface="Arial"/>
                <a:ea typeface="+mn-ea"/>
              </a:rPr>
              <a:pPr defTabSz="685800"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srgbClr val="2C5234"/>
              </a:solidFill>
              <a:latin typeface="Arial"/>
              <a:ea typeface="+mn-ea"/>
            </a:endParaRPr>
          </a:p>
        </p:txBody>
      </p:sp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5518" y="0"/>
            <a:ext cx="3958483" cy="4630185"/>
          </a:xfrm>
          <a:custGeom>
            <a:gdLst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6460924-CF2A-F85B-FAC8-AC16A37C2A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4" y="4253187"/>
            <a:ext cx="3469113" cy="606091"/>
          </a:xfrm>
          <a:prstGeom prst="rect">
            <a:avLst/>
          </a:prstGeom>
        </p:spPr>
      </p:pic>
    </p:spTree>
    <p:extLst>
      <p:ext uri="{BB962C8B-B14F-4D97-AF65-F5344CB8AC3E}">
        <p14:creationId val="319281600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1A6D07-1BBA-498B-B1BA-E05C573A5E63}" type="datetime1">
              <a:rPr kumimoji="0" lang="fi-FI" sz="900" b="0" i="0" u="none" strike="noStrike" kern="1200" cap="none" spc="0" normalizeH="0" baseline="3000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ヒラギノ角ゴ Pro W3" pitchFamily="32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15.4.2026</a:t>
            </a:fld>
            <a:endParaRPr kumimoji="0" lang="fi-FI" sz="900" b="0" i="0" u="none" strike="noStrike" kern="1200" cap="none" spc="0" normalizeH="0" baseline="3000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ヒラギノ角ゴ Pro W3" pitchFamily="32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CBC40A-50C9-4EE5-83EE-9E8EADBE44FA}" type="slidenum">
              <a:rPr kumimoji="0" lang="fi-FI" altLang="fi-FI" sz="105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32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fi-FI" altLang="fi-FI" sz="105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32" charset="-128"/>
              <a:cs typeface="+mn-cs"/>
            </a:endParaRPr>
          </a:p>
        </p:txBody>
      </p:sp>
    </p:spTree>
    <p:extLst>
      <p:ext uri="{BB962C8B-B14F-4D97-AF65-F5344CB8AC3E}">
        <p14:creationId val="3219823468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Freeform 7">
            <a:extLst>
              <a:ext uri="{FF2B5EF4-FFF2-40B4-BE49-F238E27FC236}">
                <a16:creationId xmlns:a16="http://schemas.microsoft.com/office/drawing/2014/main" id="{11C0F6C0-C73C-4038-9828-480298458403}"/>
              </a:ext>
            </a:extLst>
          </p:cNvPr>
          <p:cNvSpPr/>
          <p:nvPr userDrawn="1"/>
        </p:nvSpPr>
        <p:spPr bwMode="auto">
          <a:xfrm>
            <a:off x="6715113" y="3606995"/>
            <a:ext cx="2429788" cy="1539703"/>
          </a:xfrm>
          <a:custGeom>
            <a:gdLst>
              <a:gd name="T0" fmla="*/ 9001 w 9001"/>
              <a:gd name="T1" fmla="*/ 351 h 5698"/>
              <a:gd name="T2" fmla="*/ 4492 w 9001"/>
              <a:gd name="T3" fmla="*/ 730 h 5698"/>
              <a:gd name="T4" fmla="*/ 2761 w 9001"/>
              <a:gd name="T5" fmla="*/ 1486 h 5698"/>
              <a:gd name="T6" fmla="*/ 196 w 9001"/>
              <a:gd name="T7" fmla="*/ 4004 h 5698"/>
              <a:gd name="T8" fmla="*/ 94 w 9001"/>
              <a:gd name="T9" fmla="*/ 5698 h 5698"/>
              <a:gd name="T10" fmla="*/ 9001 w 9001"/>
              <a:gd name="T11" fmla="*/ 5698 h 5698"/>
              <a:gd name="T12" fmla="*/ 9001 w 9001"/>
              <a:gd name="T13" fmla="*/ 351 h 569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01" h="5698">
                <a:moveTo>
                  <a:pt x="9001" y="351"/>
                </a:moveTo>
                <a:cubicBezTo>
                  <a:pt x="7468" y="0"/>
                  <a:pt x="5988" y="196"/>
                  <a:pt x="4492" y="730"/>
                </a:cubicBezTo>
                <a:cubicBezTo>
                  <a:pt x="3897" y="942"/>
                  <a:pt x="3319" y="1196"/>
                  <a:pt x="2761" y="1486"/>
                </a:cubicBezTo>
                <a:cubicBezTo>
                  <a:pt x="1712" y="2031"/>
                  <a:pt x="622" y="2783"/>
                  <a:pt x="196" y="4004"/>
                </a:cubicBezTo>
                <a:cubicBezTo>
                  <a:pt x="3" y="4557"/>
                  <a:pt x="0" y="5132"/>
                  <a:pt x="94" y="5698"/>
                </a:cubicBezTo>
                <a:lnTo>
                  <a:pt x="9001" y="5698"/>
                </a:lnTo>
                <a:lnTo>
                  <a:pt x="9001" y="351"/>
                </a:lnTo>
                <a:close/>
              </a:path>
            </a:pathLst>
          </a:custGeom>
          <a:solidFill>
            <a:schemeClr val="accent1"/>
          </a:solidFill>
          <a:ln w="3175">
            <a:solidFill>
              <a:schemeClr val="bg1"/>
            </a:solidFill>
            <a:rou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fi-FI" sz="135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0061" y="172024"/>
            <a:ext cx="769654" cy="15336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defTabSz="685800" eaLnBrk="1" fontAlgn="auto" hangingPunct="1">
              <a:spcBef>
                <a:spcPct val="0"/>
              </a:spcBef>
              <a:spcAft>
                <a:spcPct val="0"/>
              </a:spcAft>
            </a:pPr>
            <a:fld id="{2A7E3B0E-B251-407B-8636-10AD5910FED4}" type="datetime1">
              <a:rPr lang="fi-FI" smtClean="0">
                <a:solidFill>
                  <a:srgbClr val="FFFFFF"/>
                </a:solidFill>
                <a:latin typeface="Arial"/>
                <a:ea typeface="+mn-ea"/>
              </a:rPr>
              <a:pPr defTabSz="685800" eaLnBrk="1" fontAlgn="auto" hangingPunct="1">
                <a:spcBef>
                  <a:spcPct val="0"/>
                </a:spcBef>
                <a:spcAft>
                  <a:spcPct val="0"/>
                </a:spcAft>
              </a:pPr>
              <a:t>15.4.2026</a:t>
            </a:fld>
            <a:endParaRPr lang="fi-FI">
              <a:solidFill>
                <a:srgbClr val="FFFFFF"/>
              </a:solidFill>
              <a:latin typeface="Arial"/>
              <a:ea typeface="+mn-ea"/>
            </a:endParaRPr>
          </a:p>
        </p:txBody>
      </p:sp>
      <p:pic>
        <p:nvPicPr>
          <p:cNvPr id="11" name="Kuva 10" descr="Valtion tukeman asuntorakentamisen keskuksen logo, joka muodostuu ympäristöministeriön leijona-tunnuksesta ja nimiosasta sekä keskuksen nimestä.">
            <a:extLst>
              <a:ext uri="{FF2B5EF4-FFF2-40B4-BE49-F238E27FC236}">
                <a16:creationId xmlns:a16="http://schemas.microsoft.com/office/drawing/2014/main" id="{1A39CC0E-82E0-4C8B-92E1-CE7DE6254A8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04" y="2100185"/>
            <a:ext cx="7068993" cy="123503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46D12B9A-3F7C-56CC-5D24-8C9613326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3648" r="3813" b="-1"/>
          <a:stretch>
            <a:fillRect/>
          </a:stretch>
        </p:blipFill>
        <p:spPr>
          <a:xfrm>
            <a:off x="4890655" y="7006"/>
            <a:ext cx="4253345" cy="1930400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3FEA1E40-B62B-764B-7D5A-9873EE2B20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9562" b="52458"/>
          <a:stretch>
            <a:fillRect/>
          </a:stretch>
        </p:blipFill>
        <p:spPr>
          <a:xfrm>
            <a:off x="0" y="3477501"/>
            <a:ext cx="2881745" cy="1662869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C7DA2FB2-D141-2A33-327E-ED8077344374}"/>
              </a:ext>
            </a:extLst>
          </p:cNvPr>
          <p:cNvSpPr txBox="1"/>
          <p:nvPr userDrawn="1"/>
        </p:nvSpPr>
        <p:spPr>
          <a:xfrm>
            <a:off x="4293078" y="4682837"/>
            <a:ext cx="55784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fi-FI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varke.fi</a:t>
            </a:r>
          </a:p>
        </p:txBody>
      </p:sp>
    </p:spTree>
    <p:extLst>
      <p:ext uri="{BB962C8B-B14F-4D97-AF65-F5344CB8AC3E}">
        <p14:creationId val="239498995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AD1A37-ABC3-4BE2-AD77-C81A3D68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9" y="767147"/>
            <a:ext cx="7811108" cy="342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AB022D0-EE42-427B-AB2D-742FE9A8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15.4.2026</a:t>
            </a:fld>
            <a:endParaRPr lang="fi-FI"/>
          </a:p>
        </p:txBody>
      </p:sp>
      <p:sp>
        <p:nvSpPr>
          <p:cNvPr id="7" name="Taulukon paikkamerkki 6">
            <a:extLst>
              <a:ext uri="{FF2B5EF4-FFF2-40B4-BE49-F238E27FC236}">
                <a16:creationId xmlns:a16="http://schemas.microsoft.com/office/drawing/2014/main" id="{CABAFD10-85CD-41DC-80B6-3C0A888B4ED3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83569" y="1419623"/>
            <a:ext cx="7941318" cy="3024336"/>
          </a:xfrm>
        </p:spPr>
        <p:txBody>
          <a:bodyPr/>
          <a:lstStyle/>
          <a:p>
            <a:r>
              <a:rPr lang="en-US"/>
              <a:t>Click icon to add table</a:t>
            </a:r>
            <a:endParaRPr lang="fi-FI"/>
          </a:p>
        </p:txBody>
      </p:sp>
    </p:spTree>
    <p:extLst>
      <p:ext uri="{BB962C8B-B14F-4D97-AF65-F5344CB8AC3E}">
        <p14:creationId val="121251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AD1A37-ABC3-4BE2-AD77-C81A3D68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02" y="771550"/>
            <a:ext cx="7811108" cy="342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AB022D0-EE42-427B-AB2D-742FE9A8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15.4.2026</a:t>
            </a:fld>
            <a:endParaRPr lang="fi-FI"/>
          </a:p>
        </p:txBody>
      </p:sp>
      <p:sp>
        <p:nvSpPr>
          <p:cNvPr id="5" name="Kaavion paikkamerkki 4">
            <a:extLst>
              <a:ext uri="{FF2B5EF4-FFF2-40B4-BE49-F238E27FC236}">
                <a16:creationId xmlns:a16="http://schemas.microsoft.com/office/drawing/2014/main" id="{8CFA13F0-ED6C-4B2A-B630-B752F0E5D4F3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14012" y="1491630"/>
            <a:ext cx="8066088" cy="3024188"/>
          </a:xfrm>
        </p:spPr>
        <p:txBody>
          <a:bodyPr/>
          <a:lstStyle/>
          <a:p>
            <a:r>
              <a:rPr lang="en-US"/>
              <a:t>Click icon to add chart</a:t>
            </a:r>
            <a:endParaRPr lang="fi-FI"/>
          </a:p>
        </p:txBody>
      </p:sp>
    </p:spTree>
    <p:extLst>
      <p:ext uri="{BB962C8B-B14F-4D97-AF65-F5344CB8AC3E}">
        <p14:creationId val="179805276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3292" y="776027"/>
            <a:ext cx="7811108" cy="342900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339752" y="1347614"/>
            <a:ext cx="6194648" cy="3338686"/>
          </a:xfrm>
        </p:spPr>
        <p:txBody>
          <a:bodyPr/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3CE1D4-873E-4B2A-B4C8-23A4FDFBCB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7F9A-5279-4A99-98DC-50C5833EE471}" type="datetime1">
              <a:rPr lang="fi-FI"/>
              <a:pPr>
                <a:defRPr/>
              </a:pPr>
              <a:t>15.4.2026</a:t>
            </a:fld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30B0BB3-3E52-4E26-B212-095745F29E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3292" y="1347614"/>
            <a:ext cx="1272444" cy="3338512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val="180462535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Osan otsikk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0" cap="none" baseline="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459121"/>
            <a:ext cx="7772400" cy="846054"/>
          </a:xfr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5858DE-9BC3-4D26-AF0C-0FB726F426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6ABD5-3CA2-4D3B-81B3-32D926D0C86F}" type="datetime1">
              <a:rPr lang="fi-FI"/>
              <a:pPr>
                <a:defRPr/>
              </a:pPr>
              <a:t>15.4.2026</a:t>
            </a:fld>
            <a:endParaRPr lang="fi-FI"/>
          </a:p>
        </p:txBody>
      </p:sp>
    </p:spTree>
    <p:extLst>
      <p:ext uri="{BB962C8B-B14F-4D97-AF65-F5344CB8AC3E}">
        <p14:creationId val="3328889310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33942" y="730367"/>
            <a:ext cx="6346870" cy="342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89125" y="1419622"/>
            <a:ext cx="3678560" cy="2971800"/>
          </a:xfr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lang="fi-FI" sz="18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lang="fi-FI" sz="1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lang="fi-FI" sz="14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lang="fi-FI" sz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lang="fi-FI" sz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E7356F-27CD-454F-944C-CD8135AA99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40CC-64CA-427D-8907-07D52159AF6C}" type="datetime1">
              <a:rPr lang="fi-FI"/>
              <a:pPr>
                <a:defRPr/>
              </a:pPr>
              <a:t>15.4.2026</a:t>
            </a:fld>
            <a:endParaRPr lang="fi-FI"/>
          </a:p>
        </p:txBody>
      </p:sp>
      <p:sp>
        <p:nvSpPr>
          <p:cNvPr id="6" name="Sisällön paikkamerkki 3">
            <a:extLst>
              <a:ext uri="{FF2B5EF4-FFF2-40B4-BE49-F238E27FC236}">
                <a16:creationId xmlns:a16="http://schemas.microsoft.com/office/drawing/2014/main" id="{81239D2D-06C7-43FF-B16F-FCA25975111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733942" y="1419622"/>
            <a:ext cx="3474995" cy="2971800"/>
          </a:xfrm>
        </p:spPr>
        <p:txBody>
          <a:bodyPr/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lang="fi-FI" sz="18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lang="fi-FI" sz="1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lang="fi-FI" sz="14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lang="fi-FI" sz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defRPr lang="fi-FI" sz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val="30084696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771550"/>
            <a:ext cx="7704856" cy="342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2310FE-7569-4B06-A30A-5850703248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62F13-369F-4FB4-9811-5718EB0BBD74}" type="datetime1">
              <a:rPr lang="fi-FI"/>
              <a:pPr>
                <a:defRPr/>
              </a:pPr>
              <a:t>15.4.2026</a:t>
            </a:fld>
            <a:endParaRPr lang="fi-FI"/>
          </a:p>
        </p:txBody>
      </p:sp>
    </p:spTree>
    <p:extLst>
      <p:ext uri="{BB962C8B-B14F-4D97-AF65-F5344CB8AC3E}">
        <p14:creationId val="281726175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DB48C1C-08E2-427B-AA55-4AF45E717C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4ECE4-EF7B-4899-8337-9177D72C5861}" type="datetime1">
              <a:rPr lang="fi-FI"/>
              <a:pPr>
                <a:defRPr/>
              </a:pPr>
              <a:t>15.4.2026</a:t>
            </a:fld>
            <a:endParaRPr lang="fi-FI"/>
          </a:p>
        </p:txBody>
      </p:sp>
    </p:spTree>
    <p:extLst>
      <p:ext uri="{BB962C8B-B14F-4D97-AF65-F5344CB8AC3E}">
        <p14:creationId val="289181909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image" Target="../media/image1.png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slideLayout" Target="../slideLayouts/slideLayout16.xml" /><Relationship Id="rId3" Type="http://schemas.openxmlformats.org/officeDocument/2006/relationships/slideLayout" Target="../slideLayouts/slideLayout17.xml" /><Relationship Id="rId4" Type="http://schemas.openxmlformats.org/officeDocument/2006/relationships/slideLayout" Target="../slideLayouts/slideLayout18.xml" /><Relationship Id="rId5" Type="http://schemas.openxmlformats.org/officeDocument/2006/relationships/slideLayout" Target="../slideLayouts/slideLayout19.xml" /><Relationship Id="rId6" Type="http://schemas.openxmlformats.org/officeDocument/2006/relationships/slideLayout" Target="../slideLayouts/slideLayout20.xml" /><Relationship Id="rId7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D8B27C4-5E78-4CEC-9E5E-BC12F8E24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9324" y="716658"/>
            <a:ext cx="781110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F5FB3C7-ADA1-49D5-9A80-5C6BCD08A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2" y="1440339"/>
            <a:ext cx="7772850" cy="283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31A883E-4EA4-4AC9-95CA-B97B3C3BF6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4800600"/>
            <a:ext cx="1600200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aseline="30000">
                <a:latin typeface="Arial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1A6D07-1BBA-498B-B1BA-E05C573A5E63}" type="datetime1">
              <a:rPr kumimoji="0" lang="fi-FI" sz="900" b="0" i="0" u="none" strike="noStrike" kern="1200" cap="none" spc="0" normalizeH="0" baseline="3000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ヒラギノ角ゴ Pro W3" pitchFamily="32" charset="-128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15.4.2026</a:t>
            </a:fld>
            <a:endParaRPr kumimoji="0" lang="fi-FI" sz="900" b="0" i="0" u="none" strike="noStrike" kern="1200" cap="none" spc="0" normalizeH="0" baseline="3000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ヒラギノ角ゴ Pro W3" pitchFamily="32" charset="-128"/>
              <a:cs typeface="+mn-cs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393E43D-9641-4743-87FB-3BB21D2298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264" y="4686300"/>
            <a:ext cx="1905000" cy="3429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CBC40A-50C9-4EE5-83EE-9E8EADBE44FA}" type="slidenum">
              <a:rPr kumimoji="0" lang="fi-FI" altLang="fi-FI" sz="105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ヒラギノ角ゴ Pro W3" pitchFamily="32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fi-FI" altLang="fi-FI" sz="105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32" charset="-128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6"/>
            <a:ext cx="4121089" cy="720000"/>
          </a:xfrm>
          <a:prstGeom prst="rect">
            <a:avLst/>
          </a:prstGeom>
        </p:spPr>
      </p:pic>
    </p:spTree>
    <p:extLst>
      <p:ext uri="{BB962C8B-B14F-4D97-AF65-F5344CB8AC3E}">
        <p14:creationId val="232342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61" r:id="rId2"/>
    <p:sldLayoutId id="2147483702" r:id="rId3"/>
    <p:sldLayoutId id="2147483733" r:id="rId4"/>
    <p:sldLayoutId id="2147483681" r:id="rId5"/>
    <p:sldLayoutId id="2147483682" r:id="rId6"/>
    <p:sldLayoutId id="2147483683" r:id="rId7"/>
    <p:sldLayoutId id="2147483685" r:id="rId8"/>
    <p:sldLayoutId id="2147483686" r:id="rId9"/>
    <p:sldLayoutId id="2147483687" r:id="rId10"/>
    <p:sldLayoutId id="2147483692" r:id="rId11"/>
    <p:sldLayoutId id="2147483693" r:id="rId12"/>
    <p:sldLayoutId id="2147483694" r:id="rId13"/>
    <p:sldLayoutId id="2147483700" r:id="rId14"/>
  </p:sldLayoutIdLst>
  <p:transition/>
  <p:timing/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25374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/>
          <a:ea typeface="ヒラギノ角ゴ Pro W3" pitchFamily="3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/>
          <a:ea typeface="ヒラギノ角ゴ Pro W3" pitchFamily="3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/>
          <a:ea typeface="ヒラギノ角ゴ Pro W3" pitchFamily="3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/>
          <a:ea typeface="ヒラギノ角ゴ Pro W3" pitchFamily="3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/>
          <a:ea typeface="ヒラギノ角ゴ Pro W3" pitchFamily="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/>
          <a:ea typeface="ヒラギノ角ゴ Pro W3" pitchFamily="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/>
          <a:ea typeface="ヒラギノ角ゴ Pro W3" pitchFamily="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/>
          <a:ea typeface="ヒラギノ角ゴ Pro W3" pitchFamily="32" charset="-128"/>
        </a:defRPr>
      </a:lvl9pPr>
    </p:titleStyle>
    <p:bodyStyle>
      <a:lvl1pPr marL="342900" indent="-3429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rgbClr val="253746"/>
        </a:buClr>
        <a:buChar char="•"/>
        <a:defRPr>
          <a:solidFill>
            <a:srgbClr val="25374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rgbClr val="253746"/>
        </a:buClr>
        <a:buChar char="–"/>
        <a:defRPr sz="1600">
          <a:solidFill>
            <a:srgbClr val="25374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rgbClr val="253746"/>
        </a:buClr>
        <a:buChar char="•"/>
        <a:defRPr sz="1400">
          <a:solidFill>
            <a:srgbClr val="25374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rgbClr val="253746"/>
        </a:buClr>
        <a:buChar char="–"/>
        <a:defRPr sz="1200">
          <a:solidFill>
            <a:srgbClr val="25374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100000"/>
        </a:lnSpc>
        <a:spcBef>
          <a:spcPct val="20000"/>
        </a:spcBef>
        <a:spcAft>
          <a:spcPts val="1200"/>
        </a:spcAft>
        <a:buClr>
          <a:srgbClr val="253746"/>
        </a:buClr>
        <a:buChar char="»"/>
        <a:defRPr sz="1200">
          <a:solidFill>
            <a:srgbClr val="25374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644" y="625177"/>
            <a:ext cx="7805238" cy="8979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644" y="1731550"/>
            <a:ext cx="7805238" cy="2786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15791" y="4819544"/>
            <a:ext cx="3036419" cy="1533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600">
                <a:solidFill>
                  <a:schemeClr val="tx2"/>
                </a:solidFill>
              </a:defRPr>
            </a:lvl1pPr>
          </a:lstStyle>
          <a:p>
            <a:pPr algn="r" defTabSz="685800" eaLnBrk="1" fontAlgn="auto" hangingPunct="1">
              <a:spcBef>
                <a:spcPct val="0"/>
              </a:spcBef>
              <a:spcAft>
                <a:spcPct val="0"/>
              </a:spcAft>
            </a:pPr>
            <a:r>
              <a:rPr lang="fi-FI" smtClean="0">
                <a:solidFill>
                  <a:srgbClr val="2C5234"/>
                </a:solidFill>
                <a:latin typeface="Arial"/>
                <a:ea typeface="+mn-ea"/>
              </a:rPr>
              <a:t>Esityksen nimi</a:t>
            </a:r>
            <a:endParaRPr lang="fi-FI">
              <a:solidFill>
                <a:srgbClr val="2C5234"/>
              </a:solidFill>
              <a:latin typeface="Arial"/>
              <a:ea typeface="+mn-ea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64117" y="4819544"/>
            <a:ext cx="555911" cy="1533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600">
                <a:solidFill>
                  <a:schemeClr val="tx2"/>
                </a:solidFill>
              </a:defRPr>
            </a:lvl1pPr>
          </a:lstStyle>
          <a:p>
            <a:pPr defTabSz="685800" eaLnBrk="1" fontAlgn="auto" hangingPunct="1">
              <a:spcBef>
                <a:spcPct val="0"/>
              </a:spcBef>
              <a:spcAft>
                <a:spcPct val="0"/>
              </a:spcAft>
            </a:pPr>
            <a:fld id="{6C92F02F-BB91-4F5D-9986-38A851A58566}" type="datetime1">
              <a:rPr lang="fi-FI" smtClean="0">
                <a:solidFill>
                  <a:srgbClr val="2C5234"/>
                </a:solidFill>
                <a:latin typeface="Arial"/>
                <a:ea typeface="+mn-ea"/>
              </a:rPr>
              <a:pPr defTabSz="685800" eaLnBrk="1" fontAlgn="auto" hangingPunct="1">
                <a:spcBef>
                  <a:spcPct val="0"/>
                </a:spcBef>
                <a:spcAft>
                  <a:spcPct val="0"/>
                </a:spcAft>
              </a:pPr>
              <a:t>15.4.2026</a:t>
            </a:fld>
            <a:endParaRPr lang="fi-FI">
              <a:solidFill>
                <a:srgbClr val="2C5234"/>
              </a:solidFill>
              <a:latin typeface="Arial"/>
              <a:ea typeface="+mn-ea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4425" y="4819544"/>
            <a:ext cx="325042" cy="1533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600">
                <a:solidFill>
                  <a:schemeClr val="tx2"/>
                </a:solidFill>
              </a:defRPr>
            </a:lvl1pPr>
          </a:lstStyle>
          <a:p>
            <a:pPr defTabSz="685800" eaLnBrk="1" fontAlgn="auto" hangingPunct="1">
              <a:spcBef>
                <a:spcPct val="0"/>
              </a:spcBef>
              <a:spcAft>
                <a:spcPct val="0"/>
              </a:spcAft>
            </a:pPr>
            <a:fld id="{91E53C16-2649-4D48-AFD3-9E32AB86C978}" type="slidenum">
              <a:rPr lang="fi-FI" smtClean="0">
                <a:solidFill>
                  <a:srgbClr val="2C5234"/>
                </a:solidFill>
                <a:latin typeface="Arial"/>
                <a:ea typeface="+mn-ea"/>
              </a:rPr>
              <a:pPr defTabSz="685800" eaLnBrk="1" fontAlgn="auto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srgbClr val="2C5234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val="263029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</p:sldLayoutIdLst>
  <p:transition/>
  <p:timing/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 spc="-23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5731" indent="-135731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500" kern="1200" spc="-15" baseline="0">
          <a:solidFill>
            <a:schemeClr val="tx2"/>
          </a:solidFill>
          <a:latin typeface="+mn-lt"/>
          <a:ea typeface="+mn-ea"/>
          <a:cs typeface="+mn-cs"/>
        </a:defRPr>
      </a:lvl1pPr>
      <a:lvl2pPr marL="267891" indent="-13216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350" kern="1200" spc="-8" baseline="0">
          <a:solidFill>
            <a:schemeClr val="tx2"/>
          </a:solidFill>
          <a:latin typeface="+mn-lt"/>
          <a:ea typeface="+mn-ea"/>
          <a:cs typeface="+mn-cs"/>
        </a:defRPr>
      </a:lvl2pPr>
      <a:lvl3pPr marL="403622" indent="-135731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 spc="-8" baseline="0">
          <a:solidFill>
            <a:schemeClr val="tx2"/>
          </a:solidFill>
          <a:latin typeface="+mn-lt"/>
          <a:ea typeface="+mn-ea"/>
          <a:cs typeface="+mn-cs"/>
        </a:defRPr>
      </a:lvl3pPr>
      <a:lvl4pPr marL="536972" indent="-13335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 spc="-8" baseline="0">
          <a:solidFill>
            <a:schemeClr val="tx2"/>
          </a:solidFill>
          <a:latin typeface="+mn-lt"/>
          <a:ea typeface="+mn-ea"/>
          <a:cs typeface="+mn-cs"/>
        </a:defRPr>
      </a:lvl4pPr>
      <a:lvl5pPr marL="672704" indent="-135731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200" kern="1200" spc="-8" baseline="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3.png" /><Relationship Id="rId4" Type="http://schemas.openxmlformats.org/officeDocument/2006/relationships/image" Target="../media/image14.png" /><Relationship Id="rId5" Type="http://schemas.openxmlformats.org/officeDocument/2006/relationships/image" Target="../media/image16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chart" Target="../charts/chart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.xml" /><Relationship Id="rId3" Type="http://schemas.openxmlformats.org/officeDocument/2006/relationships/chart" Target="../charts/char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3.xml" /><Relationship Id="rId3" Type="http://schemas.openxmlformats.org/officeDocument/2006/relationships/chart" Target="../charts/chart3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5.xml" /><Relationship Id="rId3" Type="http://schemas.openxmlformats.org/officeDocument/2006/relationships/chart" Target="../charts/chart4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6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3.png" /><Relationship Id="rId4" Type="http://schemas.openxmlformats.org/officeDocument/2006/relationships/image" Target="../media/image14.png" /><Relationship Id="rId5" Type="http://schemas.openxmlformats.org/officeDocument/2006/relationships/image" Target="../media/image15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1635646"/>
            <a:ext cx="5381706" cy="1147011"/>
          </a:xfrm>
        </p:spPr>
        <p:txBody>
          <a:bodyPr/>
          <a:lstStyle/>
          <a:p>
            <a:r>
              <a:rPr lang="fi-FI" sz="2800"/>
              <a:t>Valtion tukema uudisasuntotuotanto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0465" y="2643758"/>
            <a:ext cx="5201293" cy="937064"/>
          </a:xfrm>
        </p:spPr>
        <p:txBody>
          <a:bodyPr/>
          <a:lstStyle/>
          <a:p>
            <a:r>
              <a:rPr lang="fi-FI" smtClean="0"/>
              <a:t> 18.06.2026</a:t>
            </a:r>
            <a:endParaRPr lang="fi-FI"/>
          </a:p>
        </p:txBody>
      </p:sp>
    </p:spTree>
    <p:extLst>
      <p:ext uri="{BB962C8B-B14F-4D97-AF65-F5344CB8AC3E}">
        <p14:creationId val="300946873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Päivämäärän paikkamerkki 3" hidden="1">
            <a:extLst>
              <a:ext uri="{FF2B5EF4-FFF2-40B4-BE49-F238E27FC236}">
                <a16:creationId xmlns:a16="http://schemas.microsoft.com/office/drawing/2014/main" id="{A835B50F-6B54-43CB-9142-13F96FE76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EC1CD8-6C61-4A6C-883E-ED73D37B3667}" type="datetime1">
              <a:rPr lang="fi-FI" altLang="fi-FI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18.6.2026</a:t>
            </a:fld>
            <a:endParaRPr lang="fi-FI" altLang="fi-FI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649C4-8EB2-4C06-9D5A-E12A1B6B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69" y="721414"/>
            <a:ext cx="6277379" cy="342900"/>
          </a:xfrm>
        </p:spPr>
        <p:txBody>
          <a:bodyPr/>
          <a:lstStyle/>
          <a:p>
            <a:r>
              <a:rPr lang="en-US" sz="2000" smtClean="0">
                <a:ea typeface="Verdana" panose="020b0604030504040204" pitchFamily="34" charset="0"/>
              </a:rPr>
              <a:t>Valtion tukeman asuntotuotannon rakennuskustannus </a:t>
            </a:r>
            <a:r>
              <a:rPr lang="en-US" sz="2000">
                <a:ea typeface="Verdana" panose="020b0604030504040204" pitchFamily="34" charset="0"/>
              </a:rPr>
              <a:t>(€/as.m</a:t>
            </a:r>
            <a:r>
              <a:rPr lang="en-US" sz="2000" baseline="30000">
                <a:ea typeface="Verdana" panose="020b0604030504040204" pitchFamily="34" charset="0"/>
              </a:rPr>
              <a:t>2</a:t>
            </a:r>
            <a:r>
              <a:rPr lang="en-US" sz="2000">
                <a:ea typeface="Verdana" panose="020b0604030504040204" pitchFamily="34" charset="0"/>
              </a:rPr>
              <a:t>)</a:t>
            </a:r>
            <a:endParaRPr lang="en-FI" sz="2000">
              <a:ea typeface="Verdana" panose="020b0604030504040204" pitchFamily="34" charset="0"/>
            </a:endParaRPr>
          </a:p>
        </p:txBody>
      </p:sp>
      <p:pic>
        <p:nvPicPr>
          <p:cNvPr id="11" name="Content Placeholder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356" y="300256"/>
            <a:ext cx="1662125" cy="935838"/>
          </a:xfrm>
        </p:spPr>
      </p:pic>
      <p:pic>
        <p:nvPicPr>
          <p:cNvPr id="12" name="Content Placeholder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356" y="1203598"/>
            <a:ext cx="1662125" cy="93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val="606659521"/>
              </p:ext>
            </p:extLst>
          </p:nvPr>
        </p:nvGraphicFramePr>
        <p:xfrm>
          <a:off x="6444207" y="2197470"/>
          <a:ext cx="2520280" cy="2574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7763">
                  <a:extLst>
                    <a:ext uri="{9D8B030D-6E8A-4147-A177-3AD203B41FA5}">
                      <a16:colId xmlns:a16="http://schemas.microsoft.com/office/drawing/2014/main" val="2465023846"/>
                    </a:ext>
                  </a:extLst>
                </a:gridCol>
                <a:gridCol w="642782">
                  <a:extLst>
                    <a:ext uri="{9D8B030D-6E8A-4147-A177-3AD203B41FA5}">
                      <a16:colId xmlns:a16="http://schemas.microsoft.com/office/drawing/2014/main" val="159120958"/>
                    </a:ext>
                  </a:extLst>
                </a:gridCol>
                <a:gridCol w="839735">
                  <a:extLst>
                    <a:ext uri="{9D8B030D-6E8A-4147-A177-3AD203B41FA5}">
                      <a16:colId xmlns:a16="http://schemas.microsoft.com/office/drawing/2014/main" val="3388916572"/>
                    </a:ext>
                  </a:extLst>
                </a:gridCol>
              </a:tblGrid>
              <a:tr h="218234">
                <a:tc>
                  <a:txBody>
                    <a:bodyPr vert="horz" wrap="square"/>
                    <a:lstStyle/>
                    <a:p>
                      <a:r>
                        <a:rPr lang="fi-FI" sz="8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HELSINKI</a:t>
                      </a:r>
                      <a:endParaRPr lang="fi-FI" sz="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r>
                        <a:rPr lang="fi-FI" sz="8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3 660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r>
                        <a:rPr lang="fi-FI" sz="7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-1,6%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51912"/>
                  </a:ext>
                </a:extLst>
              </a:tr>
              <a:tr h="218234">
                <a:tc>
                  <a:txBody>
                    <a:bodyPr vert="horz" wrap="square"/>
                    <a:lstStyle/>
                    <a:p>
                      <a:r>
                        <a:rPr lang="fi-FI" sz="8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ESPOO</a:t>
                      </a:r>
                      <a:endParaRPr lang="fi-FI" sz="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i-FI" sz="8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3 397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r>
                        <a:rPr lang="fi-FI" sz="7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-2,1%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532655"/>
                  </a:ext>
                </a:extLst>
              </a:tr>
              <a:tr h="218234">
                <a:tc>
                  <a:txBody>
                    <a:bodyPr vert="horz" wrap="square"/>
                    <a:lstStyle/>
                    <a:p>
                      <a:r>
                        <a:rPr lang="fi-FI" sz="8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VANTAA</a:t>
                      </a:r>
                      <a:endParaRPr lang="fi-FI" sz="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r>
                        <a:rPr lang="fi-FI" sz="8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2 854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r>
                        <a:rPr lang="fi-FI" sz="7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fi-FI" sz="7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440483"/>
                  </a:ext>
                </a:extLst>
              </a:tr>
              <a:tr h="258668">
                <a:tc>
                  <a:txBody>
                    <a:bodyPr vert="horz" wrap="square"/>
                    <a:lstStyle/>
                    <a:p>
                      <a:r>
                        <a:rPr lang="fi-FI" sz="8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KEHYSKUNNAT</a:t>
                      </a:r>
                      <a:endParaRPr lang="fi-FI" sz="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r>
                        <a:rPr lang="fi-FI" sz="8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3 095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r>
                        <a:rPr lang="fi-FI" sz="7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05533"/>
                  </a:ext>
                </a:extLst>
              </a:tr>
              <a:tr h="218234">
                <a:tc>
                  <a:txBody>
                    <a:bodyPr vert="horz" wrap="square"/>
                    <a:lstStyle/>
                    <a:p>
                      <a:r>
                        <a:rPr lang="fi-FI" sz="8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TAMPERE</a:t>
                      </a:r>
                      <a:endParaRPr lang="fi-FI" sz="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r>
                        <a:rPr lang="fi-FI" sz="8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3 320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r>
                        <a:rPr lang="fi-FI" sz="7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613301"/>
                  </a:ext>
                </a:extLst>
              </a:tr>
              <a:tr h="218234">
                <a:tc>
                  <a:txBody>
                    <a:bodyPr vert="horz" wrap="square"/>
                    <a:lstStyle/>
                    <a:p>
                      <a:r>
                        <a:rPr lang="fi-FI" sz="8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TURKU</a:t>
                      </a:r>
                      <a:endParaRPr lang="fi-FI" sz="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r>
                        <a:rPr lang="fi-FI" sz="8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3 152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r>
                        <a:rPr lang="fi-FI" sz="7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-2,4%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759849"/>
                  </a:ext>
                </a:extLst>
              </a:tr>
              <a:tr h="218234">
                <a:tc>
                  <a:txBody>
                    <a:bodyPr vert="horz" wrap="square"/>
                    <a:lstStyle/>
                    <a:p>
                      <a:r>
                        <a:rPr lang="fi-FI" sz="8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JYVÄSKYLÄ</a:t>
                      </a:r>
                      <a:endParaRPr lang="fi-FI" sz="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r>
                        <a:rPr lang="fi-FI" sz="8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3 042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r>
                        <a:rPr lang="fi-FI" sz="7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590298"/>
                  </a:ext>
                </a:extLst>
              </a:tr>
              <a:tr h="218234">
                <a:tc>
                  <a:txBody>
                    <a:bodyPr vert="horz" wrap="square"/>
                    <a:lstStyle/>
                    <a:p>
                      <a:r>
                        <a:rPr lang="fi-FI" sz="8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KUOPIO</a:t>
                      </a:r>
                      <a:endParaRPr lang="fi-FI" sz="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r>
                        <a:rPr lang="fi-FI" sz="8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r>
                        <a:rPr lang="fi-FI" sz="7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912275"/>
                  </a:ext>
                </a:extLst>
              </a:tr>
              <a:tr h="218234">
                <a:tc>
                  <a:txBody>
                    <a:bodyPr vert="horz" wrap="square"/>
                    <a:lstStyle/>
                    <a:p>
                      <a:r>
                        <a:rPr lang="fi-FI" sz="8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LAHTI</a:t>
                      </a:r>
                      <a:endParaRPr lang="fi-FI" sz="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r>
                        <a:rPr lang="fi-FI" sz="8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3 366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r>
                        <a:rPr lang="fi-FI" sz="7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490659"/>
                  </a:ext>
                </a:extLst>
              </a:tr>
              <a:tr h="218234">
                <a:tc>
                  <a:txBody>
                    <a:bodyPr vert="horz" wrap="square"/>
                    <a:lstStyle/>
                    <a:p>
                      <a:r>
                        <a:rPr lang="fi-FI" sz="8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OULU</a:t>
                      </a:r>
                      <a:endParaRPr lang="fi-FI" sz="8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r>
                        <a:rPr lang="fi-FI" sz="8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3 090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r>
                        <a:rPr lang="fi-FI" sz="7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-2,0%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493937"/>
                  </a:ext>
                </a:extLst>
              </a:tr>
              <a:tr h="314893">
                <a:tc gridSpan="3">
                  <a:txBody>
                    <a:bodyPr vert="horz" wrap="square"/>
                    <a:lstStyle/>
                    <a:p>
                      <a:r>
                        <a:rPr lang="fi-FI" sz="800" b="0" smtClean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Muutosprosenttia ei lasketa mikäli kuluvan vuoden tai vertailuvuoden hankkeiden määrä on alle 5 kpl.</a:t>
                      </a:r>
                      <a:endParaRPr lang="fi-FI" sz="800" b="0">
                        <a:solidFill>
                          <a:schemeClr val="bg1"/>
                        </a:solidFill>
                        <a:latin typeface="Segoe UI" panose="020b0502040204020203" pitchFamily="34" charset="0"/>
                        <a:ea typeface="Verdana" panose="020b0604030504040204" pitchFamily="34" charset="0"/>
                        <a:cs typeface="Segoe UI" panose="020b0502040204020203" pitchFamily="34" charset="0"/>
                      </a:endParaRPr>
                    </a:p>
                  </a:txBody>
                  <a:tcPr marL="108000" marR="36000" marT="72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r"/>
                      <a:endParaRPr lang="fi-FI" sz="80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72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pPr algn="ctr"/>
                      <a:endParaRPr lang="fi-FI" sz="70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72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C52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365027"/>
                  </a:ext>
                </a:extLst>
              </a:tr>
            </a:tbl>
          </a:graphicData>
        </a:graphic>
      </p:graphicFrame>
      <p:pic>
        <p:nvPicPr>
          <p:cNvPr id="8" name="Content Placeholder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95139"/>
            <a:ext cx="6167482" cy="3362349"/>
          </a:xfrm>
          <a:prstGeom prst="rect">
            <a:avLst/>
          </a:prstGeom>
        </p:spPr>
      </p:pic>
    </p:spTree>
    <p:extLst>
      <p:ext uri="{BB962C8B-B14F-4D97-AF65-F5344CB8AC3E}">
        <p14:creationId val="375506615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1923678"/>
            <a:ext cx="5957770" cy="1147011"/>
          </a:xfrm>
        </p:spPr>
        <p:txBody>
          <a:bodyPr/>
          <a:lstStyle/>
          <a:p>
            <a:pPr algn="ctr"/>
            <a:r>
              <a:rPr lang="en-US" sz="2800" err="1">
                <a:ea typeface="Verdana" panose="020b0604030504040204" pitchFamily="34" charset="0"/>
              </a:rPr>
              <a:t>Lisätietoa:</a:t>
            </a:r>
            <a:br>
              <a:rPr lang="en-US" sz="2800" err="1">
                <a:ea typeface="Verdana" panose="020b0604030504040204" pitchFamily="34" charset="0"/>
              </a:rPr>
            </a:br>
            <a:r>
              <a:rPr lang="en-US" sz="2800" err="1">
                <a:ea typeface="Verdana" panose="020b0604030504040204" pitchFamily="34" charset="0"/>
              </a:rPr>
              <a:t>tietopalvelu.varke@gov.fi</a:t>
            </a:r>
            <a:endParaRPr lang="fi-FI" sz="2800"/>
          </a:p>
        </p:txBody>
      </p:sp>
      <p:sp>
        <p:nvSpPr>
          <p:cNvPr id="5" name="Tekstiruutu 13">
            <a:extLst>
              <a:ext uri="{FF2B5EF4-FFF2-40B4-BE49-F238E27FC236}">
                <a16:creationId xmlns:a16="http://schemas.microsoft.com/office/drawing/2014/main" id="{C7DA2FB2-D141-2A33-327E-ED8077344374}"/>
              </a:ext>
            </a:extLst>
          </p:cNvPr>
          <p:cNvSpPr txBox="1"/>
          <p:nvPr/>
        </p:nvSpPr>
        <p:spPr>
          <a:xfrm>
            <a:off x="4067944" y="4731990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800">
                <a:solidFill>
                  <a:schemeClr val="bg1"/>
                </a:solidFill>
              </a:rPr>
              <a:t>varke.fi</a:t>
            </a:r>
          </a:p>
        </p:txBody>
      </p:sp>
    </p:spTree>
    <p:extLst>
      <p:ext uri="{BB962C8B-B14F-4D97-AF65-F5344CB8AC3E}">
        <p14:creationId val="122133996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Päivämäärän paikkamerkki 4" hidden="1">
            <a:extLst>
              <a:ext uri="{FF2B5EF4-FFF2-40B4-BE49-F238E27FC236}">
                <a16:creationId xmlns:a16="http://schemas.microsoft.com/office/drawing/2014/main" id="{683369B0-6045-45E7-B818-0F0430D3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014CB2-086A-47B3-95AD-49C0CE7E4495}" type="datetime1">
              <a:rPr lang="fi-FI" altLang="fi-FI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18.6.2026</a:t>
            </a:fld>
            <a:endParaRPr lang="fi-FI" altLang="fi-FI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01E596-61BA-42DE-AD20-8741C406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9" y="745980"/>
            <a:ext cx="4752528" cy="342900"/>
          </a:xfrm>
        </p:spPr>
        <p:txBody>
          <a:bodyPr/>
          <a:lstStyle/>
          <a:p>
            <a:r>
              <a:rPr lang="en-US" sz="2000" smtClean="0">
                <a:ea typeface="Verdana" panose="020b0604030504040204" pitchFamily="34" charset="0"/>
              </a:rPr>
              <a:t>Alkavat valtion tukemat asunnot</a:t>
            </a:r>
            <a:endParaRPr lang="en-FI" sz="2000">
              <a:ea typeface="Verdana" panose="020b0604030504040204" pitchFamily="34" charset="0"/>
            </a:endParaRPr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sz="half" idx="11"/>
            <p:extLst>
              <p:ext uri="{D42A27DB-BD31-4B8C-83A1-F6EECF244321}">
                <p14:modId val="1563023875"/>
              </p:ext>
            </p:extLst>
          </p:nvPr>
        </p:nvGraphicFramePr>
        <p:xfrm>
          <a:off x="611560" y="1419622"/>
          <a:ext cx="8064896" cy="331236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216343" y="84355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smtClean="0">
                <a:latin typeface="Calibri" panose="020f0502020204030204" pitchFamily="34" charset="0"/>
                <a:cs typeface="Calibri" panose="020f0502020204030204" pitchFamily="34" charset="0"/>
              </a:rPr>
              <a:t>Vuosimuutos</a:t>
            </a:r>
            <a:endParaRPr lang="fi-FI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7771" y="358960"/>
            <a:ext cx="221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smtClean="0">
                <a:latin typeface="Calibri" panose="020f0502020204030204" pitchFamily="34" charset="0"/>
                <a:cs typeface="Calibri" panose="020f0502020204030204" pitchFamily="34" charset="0"/>
              </a:rPr>
              <a:t>Liukuva vuosisumma</a:t>
            </a:r>
            <a:endParaRPr lang="fi-FI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87115" y="629350"/>
            <a:ext cx="1489341" cy="30480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fi-FI" sz="1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-15%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28184" y="557104"/>
            <a:ext cx="2016224" cy="51816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2800">
                <a:latin typeface="Calibri" panose="020f0502020204030204" pitchFamily="34" charset="0"/>
                <a:cs typeface="Calibri" panose="020f0502020204030204" pitchFamily="34" charset="0"/>
              </a:rPr>
              <a:t>7 125</a:t>
            </a:r>
          </a:p>
        </p:txBody>
      </p:sp>
    </p:spTree>
    <p:extLst>
      <p:ext uri="{BB962C8B-B14F-4D97-AF65-F5344CB8AC3E}">
        <p14:creationId val="285412295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Päivämäärän paikkamerkki 3" hidden="1">
            <a:extLst>
              <a:ext uri="{FF2B5EF4-FFF2-40B4-BE49-F238E27FC236}">
                <a16:creationId xmlns:a16="http://schemas.microsoft.com/office/drawing/2014/main" id="{A835B50F-6B54-43CB-9142-13F96FE76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EC1CD8-6C61-4A6C-883E-ED73D37B3667}" type="datetime1">
              <a:rPr lang="fi-FI" altLang="fi-FI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18.6.2026</a:t>
            </a:fld>
            <a:endParaRPr lang="fi-FI" altLang="fi-FI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649C4-8EB2-4C06-9D5A-E12A1B6B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99542"/>
            <a:ext cx="8028384" cy="342900"/>
          </a:xfrm>
        </p:spPr>
        <p:txBody>
          <a:bodyPr/>
          <a:lstStyle/>
          <a:p>
            <a:r>
              <a:rPr lang="fi-FI" sz="2000">
                <a:ea typeface="Verdana" panose="020b0604030504040204" pitchFamily="34" charset="0"/>
              </a:rPr>
              <a:t>Alkavat </a:t>
            </a:r>
            <a:r>
              <a:rPr lang="fi-FI" sz="2000" smtClean="0">
                <a:ea typeface="Verdana" panose="020b0604030504040204" pitchFamily="34" charset="0"/>
              </a:rPr>
              <a:t>valtion tukemat asunnot </a:t>
            </a:r>
            <a:r>
              <a:rPr lang="fi-FI" sz="2000">
                <a:ea typeface="Verdana" panose="020b0604030504040204" pitchFamily="34" charset="0"/>
              </a:rPr>
              <a:t>hankemuodottain</a:t>
            </a:r>
            <a:endParaRPr lang="en-FI" sz="2000">
              <a:ea typeface="Verdana" panose="020b060403050404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val="2120736516"/>
              </p:ext>
            </p:extLst>
          </p:nvPr>
        </p:nvGraphicFramePr>
        <p:xfrm>
          <a:off x="683568" y="1275606"/>
          <a:ext cx="8136432" cy="35244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4443958"/>
            <a:ext cx="8712968" cy="43204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fi-FI"/>
            </a:defPPr>
            <a:lvl1pPr marL="0" indent="0" eaLnBrk="1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94C43A"/>
              </a:buClr>
              <a:buNone/>
              <a:defRPr sz="1200" ker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defRPr>
            </a:lvl1pPr>
            <a:lvl2pPr marL="742950" indent="-285750" eaLnBrk="1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94C43A"/>
              </a:buClr>
              <a:buChar char="–"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</a:defRPr>
            </a:lvl2pPr>
            <a:lvl3pPr marL="1143000" indent="-228600" eaLnBrk="1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folHlink"/>
              </a:buClr>
              <a:buChar char="•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</a:defRPr>
            </a:lvl3pPr>
            <a:lvl4pPr marL="1600200" indent="-228600" eaLnBrk="1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folHlink"/>
              </a:buClr>
              <a:buChar char="–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</a:defRPr>
            </a:lvl4pPr>
            <a:lvl5pPr marL="2057400" indent="-228600" eaLnBrk="1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folHlink"/>
              </a:buClr>
              <a:buChar char="»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fi-FI" sz="2800" smtClean="0">
                <a:solidFill>
                  <a:srgbClr val="8F99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■</a:t>
            </a:r>
            <a:r>
              <a:rPr lang="fi-FI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mtClean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Liukuva vuosisumma (18.06.2025)</a:t>
            </a:r>
            <a:r>
              <a:rPr lang="fi-FI" smtClean="0"/>
              <a:t>	</a:t>
            </a:r>
            <a:r>
              <a:rPr lang="fi-FI" smtClean="0">
                <a:solidFill>
                  <a:srgbClr val="199B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 sz="2800" smtClean="0">
                <a:solidFill>
                  <a:srgbClr val="2C52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■</a:t>
            </a:r>
            <a:r>
              <a:rPr lang="fi-FI" smtClean="0">
                <a:solidFill>
                  <a:srgbClr val="199B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i-FI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Liukuva vuosisumma (18.06.2026)</a:t>
            </a:r>
            <a:endParaRPr lang="fi-FI">
              <a:solidFill>
                <a:srgbClr val="253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val="372032184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A6D07-1BBA-498B-B1BA-E05C573A5E63}" type="datetime1">
              <a:rPr lang="fi-FI" smtClean="0"/>
              <a:pPr>
                <a:defRPr/>
              </a:pPr>
              <a:t>18.6.2026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45" y="646072"/>
            <a:ext cx="7869310" cy="342900"/>
          </a:xfrm>
        </p:spPr>
        <p:txBody>
          <a:bodyPr/>
          <a:lstStyle/>
          <a:p>
            <a:r>
              <a:rPr lang="fi-FI" sz="2000" smtClean="0">
                <a:ea typeface="Verdana" panose="020b0604030504040204" pitchFamily="34" charset="0"/>
              </a:rPr>
              <a:t>Alkavat valtion tukemat asunnot hankemuodottain</a:t>
            </a:r>
            <a:endParaRPr lang="fi-FI" sz="2000"/>
          </a:p>
        </p:txBody>
      </p:sp>
      <p:sp>
        <p:nvSpPr>
          <p:cNvPr id="8" name="Rectangle 7"/>
          <p:cNvSpPr/>
          <p:nvPr/>
        </p:nvSpPr>
        <p:spPr>
          <a:xfrm>
            <a:off x="804" y="1578708"/>
            <a:ext cx="2016224" cy="51816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fi-FI" sz="2800">
                <a:latin typeface="Calibri" panose="020f0502020204030204" pitchFamily="34" charset="0"/>
                <a:cs typeface="Calibri" panose="020f0502020204030204" pitchFamily="34" charset="0"/>
              </a:rPr>
              <a:t>7 125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9727" y="1573360"/>
            <a:ext cx="1489341" cy="30480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fi-FI" sz="1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-15%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07903" y="1620072"/>
            <a:ext cx="1872208" cy="51816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fi-FI" sz="2800">
                <a:latin typeface="Calibri" panose="020f0502020204030204" pitchFamily="34" charset="0"/>
                <a:cs typeface="Calibri" panose="020f0502020204030204" pitchFamily="34" charset="0"/>
              </a:rPr>
              <a:t>2 653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21957" y="1577749"/>
            <a:ext cx="1347671" cy="30480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fi-FI" sz="1400">
                <a:solidFill>
                  <a:srgbClr val="FF0000"/>
                </a:solidFill>
              </a:rPr>
              <a:t>-19%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4265" y="1290219"/>
            <a:ext cx="2941671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smtClean="0">
                <a:latin typeface="Calibri" panose="020f0502020204030204" pitchFamily="34" charset="0"/>
                <a:cs typeface="Calibri" panose="020f0502020204030204" pitchFamily="34" charset="0"/>
              </a:rPr>
              <a:t>Liukuva vuosisumma (18.06.2026)</a:t>
            </a:r>
            <a:endParaRPr lang="fi-FI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3801" y="1327869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smtClean="0">
                <a:latin typeface="Calibri" panose="020f0502020204030204" pitchFamily="34" charset="0"/>
                <a:cs typeface="Calibri" panose="020f0502020204030204" pitchFamily="34" charset="0"/>
              </a:rPr>
              <a:t>Asuntojen lkm vuoden alusta</a:t>
            </a:r>
            <a:endParaRPr lang="fi-FI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8682" y="1789997"/>
            <a:ext cx="11521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smtClean="0">
                <a:latin typeface="Calibri" panose="020f0502020204030204" pitchFamily="34" charset="0"/>
                <a:cs typeface="Calibri" panose="020f0502020204030204" pitchFamily="34" charset="0"/>
              </a:rPr>
              <a:t>Vuosimuutos</a:t>
            </a:r>
            <a:endParaRPr lang="fi-FI" sz="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8104" y="1785395"/>
            <a:ext cx="23557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smtClean="0">
                <a:latin typeface="Calibri" panose="020f0502020204030204" pitchFamily="34" charset="0"/>
                <a:cs typeface="Calibri" panose="020f0502020204030204" pitchFamily="34" charset="0"/>
              </a:rPr>
              <a:t>Muutos ed. vuoden alkuun</a:t>
            </a:r>
            <a:endParaRPr lang="fi-FI" sz="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val="880229972"/>
              </p:ext>
            </p:extLst>
          </p:nvPr>
        </p:nvGraphicFramePr>
        <p:xfrm>
          <a:off x="827584" y="2280852"/>
          <a:ext cx="7262151" cy="2667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717">
                  <a:extLst>
                    <a:ext uri="{9D8B030D-6E8A-4147-A177-3AD203B41FA5}">
                      <a16:colId xmlns:a16="http://schemas.microsoft.com/office/drawing/2014/main" val="724932861"/>
                    </a:ext>
                  </a:extLst>
                </a:gridCol>
                <a:gridCol w="2420717">
                  <a:extLst>
                    <a:ext uri="{9D8B030D-6E8A-4147-A177-3AD203B41FA5}">
                      <a16:colId xmlns:a16="http://schemas.microsoft.com/office/drawing/2014/main" val="699024010"/>
                    </a:ext>
                  </a:extLst>
                </a:gridCol>
                <a:gridCol w="2420717">
                  <a:extLst>
                    <a:ext uri="{9D8B030D-6E8A-4147-A177-3AD203B41FA5}">
                      <a16:colId xmlns:a16="http://schemas.microsoft.com/office/drawing/2014/main" val="1199958179"/>
                    </a:ext>
                  </a:extLst>
                </a:gridCol>
              </a:tblGrid>
              <a:tr h="453952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Hankemuoto</a:t>
                      </a:r>
                      <a:endParaRPr lang="fi-FI" sz="11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Liukuva vuosisumma (18.06.2025)</a:t>
                      </a:r>
                      <a:endParaRPr lang="fi-FI" sz="11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Liukuva vuosisumma (18.06.2026)</a:t>
                      </a:r>
                      <a:endParaRPr lang="fi-FI" sz="11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2C52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100153"/>
                  </a:ext>
                </a:extLst>
              </a:tr>
              <a:tr h="468337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Vuokra-asunnot, pitkä korkotuki</a:t>
                      </a:r>
                      <a:endParaRPr lang="fi-FI" sz="1100">
                        <a:solidFill>
                          <a:srgbClr val="253746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2 761 </a:t>
                      </a:r>
                      <a:endParaRPr lang="fi-FI" sz="1100">
                        <a:solidFill>
                          <a:srgbClr val="253746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3 245</a:t>
                      </a:r>
                      <a:endParaRPr lang="fi-FI" sz="1100">
                        <a:solidFill>
                          <a:srgbClr val="253746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2582263"/>
                  </a:ext>
                </a:extLst>
              </a:tr>
              <a:tr h="383017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Asumisoikeusasunnot</a:t>
                      </a:r>
                      <a:endParaRPr lang="fi-FI" sz="1100">
                        <a:solidFill>
                          <a:srgbClr val="253746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2 354</a:t>
                      </a:r>
                      <a:endParaRPr lang="fi-FI" sz="1100">
                        <a:solidFill>
                          <a:srgbClr val="253746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1 241</a:t>
                      </a:r>
                      <a:endParaRPr lang="fi-FI" sz="1100">
                        <a:solidFill>
                          <a:srgbClr val="253746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4017951"/>
                  </a:ext>
                </a:extLst>
              </a:tr>
              <a:tr h="453952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Erityisryhmien vuokra-asunnot</a:t>
                      </a:r>
                      <a:endParaRPr lang="fi-FI" sz="1100">
                        <a:solidFill>
                          <a:srgbClr val="253746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2 121</a:t>
                      </a:r>
                      <a:endParaRPr lang="fi-FI" sz="1100">
                        <a:solidFill>
                          <a:srgbClr val="253746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1 145</a:t>
                      </a:r>
                      <a:endParaRPr lang="fi-FI" sz="1100">
                        <a:solidFill>
                          <a:srgbClr val="253746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0978632"/>
                  </a:ext>
                </a:extLst>
              </a:tr>
              <a:tr h="453952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Vuokra-asunnot, lyhyt korkotuki</a:t>
                      </a:r>
                      <a:endParaRPr lang="fi-FI" sz="1100">
                        <a:solidFill>
                          <a:srgbClr val="253746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1 043</a:t>
                      </a:r>
                      <a:endParaRPr lang="fi-FI" sz="1100">
                        <a:solidFill>
                          <a:srgbClr val="253746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1 053 </a:t>
                      </a:r>
                      <a:endParaRPr lang="fi-FI" sz="1100">
                        <a:solidFill>
                          <a:srgbClr val="253746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2233245"/>
                  </a:ext>
                </a:extLst>
              </a:tr>
              <a:tr h="453952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Takauslainoitetut vuokra-asunnot</a:t>
                      </a:r>
                      <a:endParaRPr lang="fi-FI" sz="1100">
                        <a:solidFill>
                          <a:srgbClr val="253746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110</a:t>
                      </a:r>
                      <a:endParaRPr lang="fi-FI" sz="1100">
                        <a:solidFill>
                          <a:srgbClr val="253746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234</a:t>
                      </a:r>
                      <a:endParaRPr lang="fi-FI" sz="1100">
                        <a:solidFill>
                          <a:srgbClr val="253746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0112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val="64197505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Päivämäärän paikkamerkki 3" hidden="1">
            <a:extLst>
              <a:ext uri="{FF2B5EF4-FFF2-40B4-BE49-F238E27FC236}">
                <a16:creationId xmlns:a16="http://schemas.microsoft.com/office/drawing/2014/main" id="{A835B50F-6B54-43CB-9142-13F96FE76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EC1CD8-6C61-4A6C-883E-ED73D37B3667}" type="datetime1">
              <a:rPr lang="fi-FI" altLang="fi-FI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18.6.2026</a:t>
            </a:fld>
            <a:endParaRPr lang="fi-FI" altLang="fi-FI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val="1105097529"/>
              </p:ext>
            </p:extLst>
          </p:nvPr>
        </p:nvGraphicFramePr>
        <p:xfrm>
          <a:off x="107504" y="1275606"/>
          <a:ext cx="8712968" cy="3168352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97649C4-8EB2-4C06-9D5A-E12A1B6B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699542"/>
            <a:ext cx="8388424" cy="342900"/>
          </a:xfrm>
        </p:spPr>
        <p:txBody>
          <a:bodyPr/>
          <a:lstStyle/>
          <a:p>
            <a:r>
              <a:rPr lang="en-US" sz="2000" smtClean="0">
                <a:ea typeface="Verdana" panose="020b0604030504040204" pitchFamily="34" charset="0"/>
              </a:rPr>
              <a:t>Alkavat valtion tukemat asunnot alueittain</a:t>
            </a:r>
            <a:endParaRPr lang="en-FI" sz="2000">
              <a:ea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4443958"/>
            <a:ext cx="3312368" cy="432048"/>
          </a:xfrm>
          <a:prstGeom prst="rect">
            <a:avLst/>
          </a:prstGeom>
          <a:noFill/>
        </p:spPr>
        <p:txBody>
          <a:bodyPr anchor="ctr"/>
          <a:lstStyle>
            <a:defPPr>
              <a:defRPr lang="fi-FI"/>
            </a:defPPr>
            <a:lvl1pPr marL="0" indent="0" eaLnBrk="1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94C43A"/>
              </a:buClr>
              <a:buNone/>
              <a:defRPr sz="1200" ker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defRPr>
            </a:lvl1pPr>
            <a:lvl2pPr marL="742950" indent="-285750" eaLnBrk="1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94C43A"/>
              </a:buClr>
              <a:buChar char="–"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</a:defRPr>
            </a:lvl2pPr>
            <a:lvl3pPr marL="1143000" indent="-228600" eaLnBrk="1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folHlink"/>
              </a:buClr>
              <a:buChar char="•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</a:defRPr>
            </a:lvl3pPr>
            <a:lvl4pPr marL="1600200" indent="-228600" eaLnBrk="1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folHlink"/>
              </a:buClr>
              <a:buChar char="–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</a:defRPr>
            </a:lvl4pPr>
            <a:lvl5pPr marL="2057400" indent="-228600" eaLnBrk="1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folHlink"/>
              </a:buClr>
              <a:buChar char="»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fi-FI" sz="2800" smtClean="0">
                <a:solidFill>
                  <a:srgbClr val="8F99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fi-FI" smtClean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Liukuva vuosisumma (18.06.2025)</a:t>
            </a:r>
            <a:endParaRPr lang="fi-FI">
              <a:solidFill>
                <a:srgbClr val="253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4461098"/>
            <a:ext cx="2736304" cy="432048"/>
          </a:xfrm>
          <a:prstGeom prst="rect">
            <a:avLst/>
          </a:prstGeom>
          <a:noFill/>
        </p:spPr>
        <p:txBody>
          <a:bodyPr anchor="ctr"/>
          <a:lstStyle>
            <a:defPPr>
              <a:defRPr lang="fi-FI"/>
            </a:defPPr>
            <a:lvl1pPr marL="0" indent="0" eaLnBrk="1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94C43A"/>
              </a:buClr>
              <a:buNone/>
              <a:defRPr sz="1200" ker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</a:defRPr>
            </a:lvl1pPr>
            <a:lvl2pPr marL="742950" indent="-285750" eaLnBrk="1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94C43A"/>
              </a:buClr>
              <a:buChar char="–"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</a:defRPr>
            </a:lvl2pPr>
            <a:lvl3pPr marL="1143000" indent="-228600" eaLnBrk="1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folHlink"/>
              </a:buClr>
              <a:buChar char="•"/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</a:defRPr>
            </a:lvl3pPr>
            <a:lvl4pPr marL="1600200" indent="-228600" eaLnBrk="1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folHlink"/>
              </a:buClr>
              <a:buChar char="–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</a:defRPr>
            </a:lvl4pPr>
            <a:lvl5pPr marL="2057400" indent="-228600" eaLnBrk="1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folHlink"/>
              </a:buClr>
              <a:buChar char="»"/>
              <a:defRPr sz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fi-FI" sz="2800" smtClean="0">
                <a:solidFill>
                  <a:srgbClr val="2C52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fi-FI" smtClean="0">
                <a:solidFill>
                  <a:srgbClr val="253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Liukuva vuosisumma (18.06.2026)</a:t>
            </a:r>
            <a:endParaRPr lang="fi-FI">
              <a:solidFill>
                <a:srgbClr val="253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val="2879629656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Päivämäärän paikkamerkki 4" hidden="1">
            <a:extLst>
              <a:ext uri="{FF2B5EF4-FFF2-40B4-BE49-F238E27FC236}">
                <a16:creationId xmlns:a16="http://schemas.microsoft.com/office/drawing/2014/main" id="{683369B0-6045-45E7-B818-0F0430D3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4800600"/>
            <a:ext cx="1600200" cy="22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fld id="{F0014CB2-086A-47B3-95AD-49C0CE7E4495}" type="datetime1">
              <a:rPr lang="fi-FI" altLang="fi-FI" smtClean="0"/>
              <a:pPr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t>18.6.2026</a:t>
            </a:fld>
            <a:endParaRPr lang="fi-FI" altLang="fi-FI"/>
          </a:p>
        </p:txBody>
      </p:sp>
      <p:sp>
        <p:nvSpPr>
          <p:cNvPr id="3" name="TextBox 2"/>
          <p:cNvSpPr txBox="1"/>
          <p:nvPr/>
        </p:nvSpPr>
        <p:spPr>
          <a:xfrm>
            <a:off x="3275856" y="1563638"/>
            <a:ext cx="1152128" cy="60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val="844507097"/>
              </p:ext>
            </p:extLst>
          </p:nvPr>
        </p:nvGraphicFramePr>
        <p:xfrm>
          <a:off x="827584" y="1275606"/>
          <a:ext cx="6984776" cy="3019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6837">
                  <a:extLst>
                    <a:ext uri="{9D8B030D-6E8A-4147-A177-3AD203B41FA5}">
                      <a16:colId xmlns:a16="http://schemas.microsoft.com/office/drawing/2014/main" val="1993433731"/>
                    </a:ext>
                  </a:extLst>
                </a:gridCol>
                <a:gridCol w="1929707">
                  <a:extLst>
                    <a:ext uri="{9D8B030D-6E8A-4147-A177-3AD203B41FA5}">
                      <a16:colId xmlns:a16="http://schemas.microsoft.com/office/drawing/2014/main" val="4143573188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868014348"/>
                    </a:ext>
                  </a:extLst>
                </a:gridCol>
              </a:tblGrid>
              <a:tr h="288032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Alue</a:t>
                      </a:r>
                    </a:p>
                  </a:txBody>
                  <a:tcPr anchor="ctr"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Liukuva vuosisumma (18.06.2025)</a:t>
                      </a:r>
                    </a:p>
                  </a:txBody>
                  <a:tcPr anchor="ctr"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Liukuva vuosisumma (18.06.2026)</a:t>
                      </a:r>
                    </a:p>
                  </a:txBody>
                  <a:tcPr anchor="ctr">
                    <a:solidFill>
                      <a:srgbClr val="2C52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084157"/>
                  </a:ext>
                </a:extLst>
              </a:tr>
              <a:tr h="288032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PKS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3 092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3 201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4771819"/>
                  </a:ext>
                </a:extLst>
              </a:tr>
              <a:tr h="288032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Helsingin muut MAL-kunnat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374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2695673"/>
                  </a:ext>
                </a:extLst>
              </a:tr>
              <a:tr h="288032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Tampereen MAL-kunnat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1 316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1 004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3870932"/>
                  </a:ext>
                </a:extLst>
              </a:tr>
              <a:tr h="288032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Turun MAL-kunnat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1 336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1 129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3596304"/>
                  </a:ext>
                </a:extLst>
              </a:tr>
              <a:tr h="288032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Oulun MAL-kunnat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252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709794"/>
                  </a:ext>
                </a:extLst>
              </a:tr>
              <a:tr h="288032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Jyväskylän MAL-kunnat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461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8304856"/>
                  </a:ext>
                </a:extLst>
              </a:tr>
              <a:tr h="288032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Kuopion MAL-kunnat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232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0662234"/>
                  </a:ext>
                </a:extLst>
              </a:tr>
              <a:tr h="288032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Lahden MAL-kunnat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265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7900908"/>
                  </a:ext>
                </a:extLst>
              </a:tr>
              <a:tr h="288032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Muut kuin MAL-kunnat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1 061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9598524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997649C4-8EB2-4C06-9D5A-E12A1B6B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662232"/>
            <a:ext cx="8388424" cy="342900"/>
          </a:xfrm>
        </p:spPr>
        <p:txBody>
          <a:bodyPr/>
          <a:lstStyle/>
          <a:p>
            <a:r>
              <a:rPr lang="en-US" sz="2000" smtClean="0">
                <a:ea typeface="Verdana" panose="020b0604030504040204" pitchFamily="34" charset="0"/>
              </a:rPr>
              <a:t>Alkavat valtion tukemat asunnot alueittain</a:t>
            </a:r>
            <a:endParaRPr lang="en-FI" sz="200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val="221698352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Päivämäärän paikkamerkki 3" hidden="1">
            <a:extLst>
              <a:ext uri="{FF2B5EF4-FFF2-40B4-BE49-F238E27FC236}">
                <a16:creationId xmlns:a16="http://schemas.microsoft.com/office/drawing/2014/main" id="{A835B50F-6B54-43CB-9142-13F96FE76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EC1CD8-6C61-4A6C-883E-ED73D37B3667}" type="datetime1">
              <a:rPr lang="fi-FI" altLang="fi-FI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18.6.2026</a:t>
            </a:fld>
            <a:endParaRPr lang="fi-FI" altLang="fi-FI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val="211452599"/>
              </p:ext>
            </p:extLst>
          </p:nvPr>
        </p:nvGraphicFramePr>
        <p:xfrm>
          <a:off x="683568" y="1131590"/>
          <a:ext cx="6336704" cy="366901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97649C4-8EB2-4C06-9D5A-E12A1B6B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40708"/>
            <a:ext cx="8532440" cy="342900"/>
          </a:xfrm>
        </p:spPr>
        <p:txBody>
          <a:bodyPr/>
          <a:lstStyle/>
          <a:p>
            <a:r>
              <a:rPr lang="en-US" sz="2000" smtClean="0">
                <a:ea typeface="Verdana" panose="020b0604030504040204" pitchFamily="34" charset="0"/>
              </a:rPr>
              <a:t>Vireillä olevat valtion tukemat asunnot hankemuodoittain</a:t>
            </a:r>
            <a:endParaRPr lang="en-FI" sz="2000">
              <a:ea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876006"/>
            <a:ext cx="8460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Vireillä olevat </a:t>
            </a:r>
            <a:r>
              <a:rPr lang="fi-FI" sz="1000">
                <a:solidFill>
                  <a:schemeClr val="bg2">
                    <a:lumMod val="50000"/>
                  </a:schemeClr>
                </a:solidFill>
                <a:latin typeface="+mn-lt"/>
              </a:rPr>
              <a:t>= Varaus- tai osapäätöksen saaneet hankkeet, joilla ei vielä lainapäätöstä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020272" y="1036979"/>
            <a:ext cx="2008584" cy="3525316"/>
            <a:chOff x="7020272" y="1036979"/>
            <a:chExt cx="2008584" cy="3525316"/>
          </a:xfrm>
        </p:grpSpPr>
        <p:sp>
          <p:nvSpPr>
            <p:cNvPr id="9" name="TextBox 8"/>
            <p:cNvSpPr txBox="1"/>
            <p:nvPr/>
          </p:nvSpPr>
          <p:spPr>
            <a:xfrm>
              <a:off x="7020274" y="1411222"/>
              <a:ext cx="2008584" cy="10058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i-FI" sz="1400" b="1">
                  <a:solidFill>
                    <a:srgbClr val="8F993E"/>
                  </a:solidFill>
                </a:rPr>
                <a:t>Varauspäätökset</a:t>
              </a:r>
            </a:p>
            <a:p>
              <a:pPr algn="ctr"/>
              <a:r>
                <a:rPr lang="fi-FI" sz="1400" b="1">
                  <a:solidFill>
                    <a:srgbClr val="8F993E"/>
                  </a:solidFill>
                </a:rPr>
                <a:t>(</a:t>
              </a:r>
              <a:r>
                <a:rPr lang="fi-FI" sz="1400" b="1" smtClean="0">
                  <a:solidFill>
                    <a:srgbClr val="8F993E"/>
                  </a:solidFill>
                </a:rPr>
                <a:t>asuntoja yht.)</a:t>
              </a:r>
            </a:p>
            <a:p>
              <a:pPr algn="ctr"/>
              <a:endParaRPr lang="fi-FI" sz="800" b="1">
                <a:solidFill>
                  <a:srgbClr val="8F993E"/>
                </a:solidFill>
              </a:endParaRPr>
            </a:p>
            <a:p>
              <a:pPr algn="ctr"/>
              <a:r>
                <a:rPr lang="fi-FI" smtClean="0">
                  <a:solidFill>
                    <a:srgbClr val="253746"/>
                  </a:solidFill>
                </a:rPr>
                <a:t>3 813</a:t>
              </a:r>
              <a:endParaRPr lang="fi-FI">
                <a:solidFill>
                  <a:srgbClr val="253746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20274" y="3366878"/>
              <a:ext cx="2008584" cy="10058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i-FI" sz="1400" b="1" smtClean="0">
                  <a:solidFill>
                    <a:srgbClr val="2C5234"/>
                  </a:solidFill>
                </a:rPr>
                <a:t>Osapäätökset</a:t>
              </a:r>
              <a:endParaRPr lang="fi-FI" sz="1400" b="1">
                <a:solidFill>
                  <a:srgbClr val="2C5234"/>
                </a:solidFill>
              </a:endParaRPr>
            </a:p>
            <a:p>
              <a:pPr algn="ctr"/>
              <a:r>
                <a:rPr lang="fi-FI" sz="1400" b="1">
                  <a:solidFill>
                    <a:srgbClr val="2C5234"/>
                  </a:solidFill>
                </a:rPr>
                <a:t>(</a:t>
              </a:r>
              <a:r>
                <a:rPr lang="fi-FI" sz="1400" b="1" smtClean="0">
                  <a:solidFill>
                    <a:srgbClr val="2C5234"/>
                  </a:solidFill>
                </a:rPr>
                <a:t>asuntoja yht.)</a:t>
              </a:r>
            </a:p>
            <a:p>
              <a:pPr algn="ctr"/>
              <a:endParaRPr lang="fi-FI" sz="800" b="1">
                <a:solidFill>
                  <a:srgbClr val="2C5234"/>
                </a:solidFill>
              </a:endParaRPr>
            </a:p>
            <a:p>
              <a:pPr algn="ctr"/>
              <a:r>
                <a:rPr lang="fi-FI" smtClean="0">
                  <a:solidFill>
                    <a:srgbClr val="253746"/>
                  </a:solidFill>
                </a:rPr>
                <a:t>2 362</a:t>
              </a:r>
              <a:endParaRPr lang="fi-FI">
                <a:solidFill>
                  <a:srgbClr val="253746"/>
                </a:solidFill>
              </a:endParaRPr>
            </a:p>
          </p:txBody>
        </p:sp>
      </p:grpSp>
    </p:spTree>
    <p:extLst>
      <p:ext uri="{BB962C8B-B14F-4D97-AF65-F5344CB8AC3E}">
        <p14:creationId val="225673668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Päivämäärän paikkamerkki 4" hidden="1">
            <a:extLst>
              <a:ext uri="{FF2B5EF4-FFF2-40B4-BE49-F238E27FC236}">
                <a16:creationId xmlns:a16="http://schemas.microsoft.com/office/drawing/2014/main" id="{683369B0-6045-45E7-B818-0F0430D3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4800600"/>
            <a:ext cx="1600200" cy="22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FontTx/>
              <a:buNone/>
            </a:pPr>
            <a:fld id="{F0014CB2-086A-47B3-95AD-49C0CE7E4495}" type="datetime1">
              <a:rPr lang="fi-FI" altLang="fi-FI" smtClean="0"/>
              <a:pPr>
                <a:spcBef>
                  <a:spcPct val="0"/>
                </a:spcBef>
                <a:spcAft>
                  <a:spcPts val="600"/>
                </a:spcAft>
                <a:buClrTx/>
                <a:buFontTx/>
                <a:buNone/>
              </a:pPr>
              <a:t>18.6.2026</a:t>
            </a:fld>
            <a:endParaRPr lang="fi-FI" altLang="fi-FI"/>
          </a:p>
        </p:txBody>
      </p:sp>
      <p:sp>
        <p:nvSpPr>
          <p:cNvPr id="3" name="TextBox 2"/>
          <p:cNvSpPr txBox="1"/>
          <p:nvPr/>
        </p:nvSpPr>
        <p:spPr>
          <a:xfrm>
            <a:off x="3275856" y="1563638"/>
            <a:ext cx="1152128" cy="60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val="934785534"/>
              </p:ext>
            </p:extLst>
          </p:nvPr>
        </p:nvGraphicFramePr>
        <p:xfrm>
          <a:off x="683568" y="1563638"/>
          <a:ext cx="5976664" cy="3101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0043">
                  <a:extLst>
                    <a:ext uri="{9D8B030D-6E8A-4147-A177-3AD203B41FA5}">
                      <a16:colId xmlns:a16="http://schemas.microsoft.com/office/drawing/2014/main" val="2778816272"/>
                    </a:ext>
                  </a:extLst>
                </a:gridCol>
                <a:gridCol w="1593777">
                  <a:extLst>
                    <a:ext uri="{9D8B030D-6E8A-4147-A177-3AD203B41FA5}">
                      <a16:colId xmlns:a16="http://schemas.microsoft.com/office/drawing/2014/main" val="3571828378"/>
                    </a:ext>
                  </a:extLst>
                </a:gridCol>
                <a:gridCol w="1832844">
                  <a:extLst>
                    <a:ext uri="{9D8B030D-6E8A-4147-A177-3AD203B41FA5}">
                      <a16:colId xmlns:a16="http://schemas.microsoft.com/office/drawing/2014/main" val="3051041413"/>
                    </a:ext>
                  </a:extLst>
                </a:gridCol>
              </a:tblGrid>
              <a:tr h="768823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i-FI" sz="11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HANKEMUOTO</a:t>
                      </a:r>
                    </a:p>
                  </a:txBody>
                  <a:tcPr anchor="ctr"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Osapäätös</a:t>
                      </a:r>
                    </a:p>
                  </a:txBody>
                  <a:tcPr anchor="ctr"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Varauspäätös</a:t>
                      </a:r>
                    </a:p>
                  </a:txBody>
                  <a:tcPr anchor="ctr">
                    <a:solidFill>
                      <a:srgbClr val="2C52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235251"/>
                  </a:ext>
                </a:extLst>
              </a:tr>
              <a:tr h="466487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Vuokra-asunnot, pitkä korkotuki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953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1 953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9016556"/>
                  </a:ext>
                </a:extLst>
              </a:tr>
              <a:tr h="466487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Opiskelija-asunnot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891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1356482"/>
                  </a:ext>
                </a:extLst>
              </a:tr>
              <a:tr h="466487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Erityisryhmien vuokra-asunnot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290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5104285"/>
                  </a:ext>
                </a:extLst>
              </a:tr>
              <a:tr h="466487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Vuokra-asunnot, lyhyt korkotuki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228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6485484"/>
                  </a:ext>
                </a:extLst>
              </a:tr>
              <a:tr h="466487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Takauslainoitetut vuokra-asunnot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4881808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997649C4-8EB2-4C06-9D5A-E12A1B6B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715898"/>
            <a:ext cx="8532440" cy="342900"/>
          </a:xfrm>
        </p:spPr>
        <p:txBody>
          <a:bodyPr/>
          <a:lstStyle/>
          <a:p>
            <a:r>
              <a:rPr lang="en-US" sz="2000" smtClean="0">
                <a:ea typeface="Verdana" panose="020b0604030504040204" pitchFamily="34" charset="0"/>
              </a:rPr>
              <a:t>Vireillä olevat valtion tukemat asunnot hankemuodoittain</a:t>
            </a:r>
            <a:endParaRPr lang="en-FI" sz="2000">
              <a:ea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4876006"/>
            <a:ext cx="8460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Vireillä olevat </a:t>
            </a:r>
            <a:r>
              <a:rPr lang="fi-FI" sz="1000">
                <a:solidFill>
                  <a:schemeClr val="bg2">
                    <a:lumMod val="50000"/>
                  </a:schemeClr>
                </a:solidFill>
                <a:latin typeface="+mn-lt"/>
              </a:rPr>
              <a:t>= Varaus- tai osapäätöksen saaneet hankkeet, joilla ei vielä lainapäätöstä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020272" y="1036979"/>
            <a:ext cx="2008584" cy="3525316"/>
            <a:chOff x="7020272" y="1036979"/>
            <a:chExt cx="2008584" cy="3525316"/>
          </a:xfrm>
        </p:grpSpPr>
        <p:sp>
          <p:nvSpPr>
            <p:cNvPr id="11" name="TextBox 10"/>
            <p:cNvSpPr txBox="1"/>
            <p:nvPr/>
          </p:nvSpPr>
          <p:spPr>
            <a:xfrm>
              <a:off x="7020274" y="1411222"/>
              <a:ext cx="2008584" cy="10058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i-FI" sz="1400" b="1">
                  <a:solidFill>
                    <a:srgbClr val="8F993E"/>
                  </a:solidFill>
                </a:rPr>
                <a:t>Varauspäätökset</a:t>
              </a:r>
            </a:p>
            <a:p>
              <a:pPr algn="ctr"/>
              <a:r>
                <a:rPr lang="fi-FI" sz="1400" b="1">
                  <a:solidFill>
                    <a:srgbClr val="8F993E"/>
                  </a:solidFill>
                </a:rPr>
                <a:t>(</a:t>
              </a:r>
              <a:r>
                <a:rPr lang="fi-FI" sz="1400" b="1" smtClean="0">
                  <a:solidFill>
                    <a:srgbClr val="8F993E"/>
                  </a:solidFill>
                </a:rPr>
                <a:t>asuntoja yht.)</a:t>
              </a:r>
            </a:p>
            <a:p>
              <a:pPr algn="ctr"/>
              <a:endParaRPr lang="fi-FI" sz="800" b="1">
                <a:solidFill>
                  <a:srgbClr val="8F993E"/>
                </a:solidFill>
              </a:endParaRPr>
            </a:p>
            <a:p>
              <a:pPr algn="ctr"/>
              <a:r>
                <a:rPr lang="fi-FI" smtClean="0">
                  <a:solidFill>
                    <a:srgbClr val="253746"/>
                  </a:solidFill>
                </a:rPr>
                <a:t>3 813</a:t>
              </a:r>
              <a:endParaRPr lang="fi-FI">
                <a:solidFill>
                  <a:srgbClr val="253746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20274" y="3366878"/>
              <a:ext cx="2008584" cy="10058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i-FI" sz="1400" b="1" smtClean="0">
                  <a:solidFill>
                    <a:srgbClr val="2C5234"/>
                  </a:solidFill>
                </a:rPr>
                <a:t>Osapäätökset</a:t>
              </a:r>
              <a:endParaRPr lang="fi-FI" sz="1400" b="1">
                <a:solidFill>
                  <a:srgbClr val="2C5234"/>
                </a:solidFill>
              </a:endParaRPr>
            </a:p>
            <a:p>
              <a:pPr algn="ctr"/>
              <a:r>
                <a:rPr lang="fi-FI" sz="1400" b="1">
                  <a:solidFill>
                    <a:srgbClr val="2C5234"/>
                  </a:solidFill>
                </a:rPr>
                <a:t>(</a:t>
              </a:r>
              <a:r>
                <a:rPr lang="fi-FI" sz="1400" b="1" smtClean="0">
                  <a:solidFill>
                    <a:srgbClr val="2C5234"/>
                  </a:solidFill>
                </a:rPr>
                <a:t>asuntoja yht.)</a:t>
              </a:r>
            </a:p>
            <a:p>
              <a:pPr algn="ctr"/>
              <a:endParaRPr lang="fi-FI" sz="800" b="1">
                <a:solidFill>
                  <a:srgbClr val="2C5234"/>
                </a:solidFill>
              </a:endParaRPr>
            </a:p>
            <a:p>
              <a:pPr algn="ctr"/>
              <a:r>
                <a:rPr lang="fi-FI" smtClean="0">
                  <a:solidFill>
                    <a:srgbClr val="253746"/>
                  </a:solidFill>
                </a:rPr>
                <a:t>2 362</a:t>
              </a:r>
              <a:endParaRPr lang="fi-FI">
                <a:solidFill>
                  <a:srgbClr val="253746"/>
                </a:solidFill>
              </a:endParaRPr>
            </a:p>
          </p:txBody>
        </p:sp>
      </p:grpSp>
    </p:spTree>
    <p:extLst>
      <p:ext uri="{BB962C8B-B14F-4D97-AF65-F5344CB8AC3E}">
        <p14:creationId val="1902100205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val="3093240953"/>
              </p:ext>
            </p:extLst>
          </p:nvPr>
        </p:nvGraphicFramePr>
        <p:xfrm>
          <a:off x="611560" y="1275605"/>
          <a:ext cx="7848872" cy="2348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14631411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34694579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83456135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95197363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702824599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18829996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68848125"/>
                    </a:ext>
                  </a:extLst>
                </a:gridCol>
              </a:tblGrid>
              <a:tr h="358757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i-FI" sz="11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Alue</a:t>
                      </a:r>
                    </a:p>
                  </a:txBody>
                  <a:tcPr marT="36000" marB="36000" anchor="ctr"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Rakennus-kustannus</a:t>
                      </a:r>
                    </a:p>
                  </a:txBody>
                  <a:tcPr anchor="ctr"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i-FI" sz="11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Vuosi-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i-FI" sz="11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muutos</a:t>
                      </a:r>
                    </a:p>
                  </a:txBody>
                  <a:tcPr anchor="ctr"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i-FI" sz="11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Hankinta-arvo</a:t>
                      </a:r>
                      <a:br>
                        <a:rPr lang="fi-FI" sz="11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i-FI" sz="11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(oma</a:t>
                      </a:r>
                      <a:r>
                        <a:rPr lang="fi-FI" sz="1100" baseline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tontti)</a:t>
                      </a:r>
                      <a:endParaRPr lang="fi-FI" sz="110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i-FI" sz="11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Vuosi-muutos</a:t>
                      </a:r>
                    </a:p>
                  </a:txBody>
                  <a:tcPr anchor="ctr"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Hankinta-arvo</a:t>
                      </a:r>
                      <a:br>
                        <a:rPr lang="fi-FI" sz="11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i-FI" sz="11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(vuokratontti)</a:t>
                      </a:r>
                    </a:p>
                  </a:txBody>
                  <a:tcPr anchor="ctr">
                    <a:solidFill>
                      <a:srgbClr val="2C523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Vuosi-muutos</a:t>
                      </a:r>
                    </a:p>
                  </a:txBody>
                  <a:tcPr anchor="ctr">
                    <a:solidFill>
                      <a:srgbClr val="2C52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902644"/>
                  </a:ext>
                </a:extLst>
              </a:tr>
              <a:tr h="640638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PKS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3 437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-4,4%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4 475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-3,2%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4 048</a:t>
                      </a:r>
                    </a:p>
                    <a:p>
                      <a:pPr algn="ctr"/>
                      <a:endParaRPr lang="fi-FI" sz="1100" smtClean="0">
                        <a:solidFill>
                          <a:srgbClr val="2537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7551800"/>
                  </a:ext>
                </a:extLst>
              </a:tr>
              <a:tr h="640638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Muu maa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3 198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-2,6%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fi-FI" sz="1100" smtClean="0">
                        <a:solidFill>
                          <a:srgbClr val="2537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3 604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-5,2%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3 370</a:t>
                      </a:r>
                    </a:p>
                    <a:p>
                      <a:pPr algn="ctr"/>
                      <a:endParaRPr lang="fi-FI" sz="1100" smtClean="0">
                        <a:solidFill>
                          <a:srgbClr val="2537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9590354"/>
                  </a:ext>
                </a:extLst>
              </a:tr>
              <a:tr h="640638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Koko maa</a:t>
                      </a:r>
                    </a:p>
                  </a:txBody>
                  <a:tcPr marT="36000" marB="36000" anchor="ctr"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3 361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-1,4%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3 965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-1,2%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3 791</a:t>
                      </a: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fi-FI" sz="1100" smtClean="0">
                          <a:solidFill>
                            <a:srgbClr val="2537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0689263"/>
                  </a:ext>
                </a:extLst>
              </a:tr>
            </a:tbl>
          </a:graphicData>
        </a:graphic>
      </p:graphicFrame>
      <p:pic>
        <p:nvPicPr>
          <p:cNvPr id="8" name="Content Placeholder 5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6" y="3988325"/>
            <a:ext cx="1662125" cy="935838"/>
          </a:xfrm>
          <a:prstGeom prst="rect">
            <a:avLst/>
          </a:prstGeom>
        </p:spPr>
      </p:pic>
      <p:sp>
        <p:nvSpPr>
          <p:cNvPr id="5122" name="Päivämäärän paikkamerkki 4" hidden="1">
            <a:extLst>
              <a:ext uri="{FF2B5EF4-FFF2-40B4-BE49-F238E27FC236}">
                <a16:creationId xmlns:a16="http://schemas.microsoft.com/office/drawing/2014/main" id="{683369B0-6045-45E7-B818-0F0430D3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Char char="•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–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400">
                <a:solidFill>
                  <a:schemeClr val="tx2"/>
                </a:solidFill>
                <a:latin typeface="Arial" panose="020b0604020202020204" pitchFamily="34" charset="0"/>
                <a:ea typeface="ヒラギノ角ゴ Pro W3" pitchFamily="32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014CB2-086A-47B3-95AD-49C0CE7E4495}" type="datetime1">
              <a:rPr lang="fi-FI" altLang="fi-FI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18.6.2026</a:t>
            </a:fld>
            <a:endParaRPr lang="fi-FI" altLang="fi-FI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59D2C3-06AC-4B87-86CA-5E6ED010E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755624"/>
            <a:ext cx="8424936" cy="348982"/>
          </a:xfrm>
        </p:spPr>
        <p:txBody>
          <a:bodyPr>
            <a:noAutofit/>
          </a:bodyPr>
          <a:lstStyle/>
          <a:p>
            <a:r>
              <a:rPr lang="en-US" sz="2000" smtClean="0">
                <a:ea typeface="Verdana" panose="020b0604030504040204" pitchFamily="34" charset="0"/>
              </a:rPr>
              <a:t>Valtion tukeman asuntotuotannon rakentamisen hinta </a:t>
            </a:r>
            <a:r>
              <a:rPr lang="fi-FI" sz="2000"/>
              <a:t>12 kk </a:t>
            </a:r>
            <a:r>
              <a:rPr lang="fi-FI" sz="2000" spc="-70"/>
              <a:t>(€</a:t>
            </a:r>
            <a:r>
              <a:rPr lang="fi-FI" sz="2000" spc="-70" smtClean="0"/>
              <a:t>/asm</a:t>
            </a:r>
            <a:r>
              <a:rPr lang="fi-FI" sz="2000" spc="-70" baseline="30000" smtClean="0"/>
              <a:t>2</a:t>
            </a:r>
            <a:r>
              <a:rPr lang="fi-FI" sz="2000" spc="-70" smtClean="0"/>
              <a:t>)</a:t>
            </a:r>
            <a:endParaRPr lang="en-FI" sz="2000" spc="-70">
              <a:ea typeface="Verdana" panose="020b0604030504040204" pitchFamily="34" charset="0"/>
            </a:endParaRPr>
          </a:p>
        </p:txBody>
      </p:sp>
      <p:pic>
        <p:nvPicPr>
          <p:cNvPr id="9" name="Content Placeholder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4423" y="3988325"/>
            <a:ext cx="1662125" cy="93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5"/>
          <p:cNvPicPr>
            <a:picLocks noGr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20" y="3988325"/>
            <a:ext cx="1659743" cy="933457"/>
          </a:xfrm>
        </p:spPr>
      </p:pic>
    </p:spTree>
    <p:extLst>
      <p:ext uri="{BB962C8B-B14F-4D97-AF65-F5344CB8AC3E}">
        <p14:creationId val="1684033062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6.02.14"/>
  <p:tag name="AS_TITLE" val="Aspose.Slides for .NET 4.6.2"/>
  <p:tag name="AS_VERSION" val="26.2"/>
</p:tagLst>
</file>

<file path=ppt/theme/theme1.xml><?xml version="1.0" encoding="utf-8"?>
<a:theme xmlns:r="http://schemas.openxmlformats.org/officeDocument/2006/relationships" xmlns:a="http://schemas.openxmlformats.org/drawingml/2006/main" name="1_ARApp-esitysmalli">
  <a:themeElements>
    <a:clrScheme name="ARA Tilastot S">
      <a:dk1>
        <a:srgbClr val="262626"/>
      </a:dk1>
      <a:lt1>
        <a:srgbClr val="FFFFFF"/>
      </a:lt1>
      <a:dk2>
        <a:srgbClr val="2E5053"/>
      </a:dk2>
      <a:lt2>
        <a:srgbClr val="F2F2F2"/>
      </a:lt2>
      <a:accent1>
        <a:srgbClr val="79A130"/>
      </a:accent1>
      <a:accent2>
        <a:srgbClr val="199BE6"/>
      </a:accent2>
      <a:accent3>
        <a:srgbClr val="329FA9"/>
      </a:accent3>
      <a:accent4>
        <a:srgbClr val="2E5053"/>
      </a:accent4>
      <a:accent5>
        <a:srgbClr val="9933CC"/>
      </a:accent5>
      <a:accent6>
        <a:srgbClr val="C73D82"/>
      </a:accent6>
      <a:hlink>
        <a:srgbClr val="0070C0"/>
      </a:hlink>
      <a:folHlink>
        <a:srgbClr val="79A130"/>
      </a:folHlink>
    </a:clrScheme>
    <a:fontScheme name="ARA 2020">
      <a:majorFont>
        <a:latin typeface="Verdana Pro"/>
        <a:ea typeface="Verdana Pro"/>
        <a:cs typeface="Arial"/>
      </a:majorFont>
      <a:minorFont>
        <a:latin typeface="Verdana Pro"/>
        <a:ea typeface="Verdana Pro"/>
        <a:cs typeface="Arial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32" charset="-128"/>
          </a:defRPr>
        </a:defPPr>
      </a:lstStyle>
    </a:lnDef>
  </a:objectDefaults>
  <a:extraClrSchemeLst>
    <a:extraClrScheme>
      <a:clrScheme name="Office-te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RA-tilastot-esityspohja_2020S.potx" id="{A25C020F-1BE7-44F0-8D5B-D7AD1116FE46}" vid="{5D6A46FE-DD27-4A1D-B17F-1688C696EA90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YM Varke - otsikkosivut">
  <a:themeElements>
    <a:clrScheme name="Varke">
      <a:dk1>
        <a:srgbClr val="262626"/>
      </a:dk1>
      <a:lt1>
        <a:srgbClr val="FFFFFF"/>
      </a:lt1>
      <a:dk2>
        <a:srgbClr val="2C5234"/>
      </a:dk2>
      <a:lt2>
        <a:srgbClr val="F2F2F2"/>
      </a:lt2>
      <a:accent1>
        <a:srgbClr val="2C5234"/>
      </a:accent1>
      <a:accent2>
        <a:srgbClr val="8F993E"/>
      </a:accent2>
      <a:accent3>
        <a:srgbClr val="C2E189"/>
      </a:accent3>
      <a:accent4>
        <a:srgbClr val="C66E4E"/>
      </a:accent4>
      <a:accent5>
        <a:srgbClr val="9933CC"/>
      </a:accent5>
      <a:accent6>
        <a:srgbClr val="C73D82"/>
      </a:accent6>
      <a:hlink>
        <a:srgbClr val="0070C0"/>
      </a:hlink>
      <a:folHlink>
        <a:srgbClr val="79A130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Lst>
    <a:ext uri="{05A4C25C-085E-4340-85A3-A5531E510DB2}">
      <thm15:themeFamily xmlns:thm15="http://schemas.microsoft.com/office/thememl/2012/main" name="Varke_esityspohja_final.pptx  -  Vain luku" id="{FAA8B63B-8484-4C84-A6F6-854D0A8BE085}" vid="{E6E4435E-E67C-44F5-8D2D-209D411D290B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E89FF08C6FE534D8CA0B45BA5231B4B" ma:contentTypeVersion="4" ma:contentTypeDescription="Luo uusi asiakirja." ma:contentTypeScope="" ma:versionID="8a76f953ac2225652ba380102b9fcd12">
  <xsd:schema xmlns:xsd="http://www.w3.org/2001/XMLSchema" xmlns:xs="http://www.w3.org/2001/XMLSchema" xmlns:p="http://schemas.microsoft.com/office/2006/metadata/properties" xmlns:ns2="84832a1d-ccbd-497d-a6bb-cbb248bc4350" xmlns:ns3="c42a97b5-f3b5-458c-a2fc-dc867765c088" targetNamespace="http://schemas.microsoft.com/office/2006/metadata/properties" ma:root="true" ma:fieldsID="77266d5722488604bbdbb3cad2b50371" ns2:_="" ns3:_="">
    <xsd:import namespace="84832a1d-ccbd-497d-a6bb-cbb248bc4350"/>
    <xsd:import namespace="c42a97b5-f3b5-458c-a2fc-dc867765c0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32a1d-ccbd-497d-a6bb-cbb248bc43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a97b5-f3b5-458c-a2fc-dc867765c0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AF9A58-B36B-4B51-9116-4B46BDA4B1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832a1d-ccbd-497d-a6bb-cbb248bc4350"/>
    <ds:schemaRef ds:uri="c42a97b5-f3b5-458c-a2fc-dc867765c0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8DE8D2-05F6-4240-98C2-771AE7F764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C867B8-4B4C-4341-8850-ADBF5D4A910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Template>ARA-tilastot-esityspohja_2020S</Template>
  <Company/>
  <PresentationFormat>On-screen Show (16:9)</PresentationFormat>
  <Paragraphs>51</Paragraphs>
  <Slides>11</Slides>
  <Notes>8</Notes>
  <TotalTime>5587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19">
      <vt:lpstr>Arial</vt:lpstr>
      <vt:lpstr>Verdana Pro</vt:lpstr>
      <vt:lpstr>ヒラギノ角ゴ Pro W3</vt:lpstr>
      <vt:lpstr>Calibri</vt:lpstr>
      <vt:lpstr>Verdana</vt:lpstr>
      <vt:lpstr>Times New Roman</vt:lpstr>
      <vt:lpstr>Segoe UI</vt:lpstr>
      <vt:lpstr>1_ARApp-esitysmalli</vt:lpstr>
      <vt:lpstr>Valtion tukema uudisasuntotuotanto</vt:lpstr>
      <vt:lpstr>Alkavat valtion tukemat asunnot</vt:lpstr>
      <vt:lpstr>Alkavat valtion tukemat asunnot hankemuodottain</vt:lpstr>
      <vt:lpstr>Alkavat valtion tukemat asunnot hankemuodottain</vt:lpstr>
      <vt:lpstr>Alkavat valtion tukemat asunnot alueittain</vt:lpstr>
      <vt:lpstr>Alkavat valtion tukemat asunnot alueittain</vt:lpstr>
      <vt:lpstr>Vireillä olevat valtion tukemat asunnot hankemuodoittain</vt:lpstr>
      <vt:lpstr>Vireillä olevat valtion tukemat asunnot hankemuodoittain</vt:lpstr>
      <vt:lpstr>Valtion tukeman asuntotuotannon rakentamisen hinta 12 kk (€/asm2)</vt:lpstr>
      <vt:lpstr>Valtion tukeman asuntotuotannon rakennuskustannus (€/as.m2)</vt:lpstr>
      <vt:lpstr>Lisätietoa:tietopalvelu.varke@gov.fi</vt:lpstr>
    </vt:vector>
  </TitlesOfParts>
  <LinksUpToDate>0</LinksUpToDate>
  <SharedDoc>0</SharedDoc>
  <HyperlinksChanged>0</HyperlinksChanged>
  <Application>Aspose.Slides for .NET</Application>
  <AppVersion>26.0200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teemu salonen</dc:creator>
  <cp:lastModifiedBy>Ronkainen Johanna SA</cp:lastModifiedBy>
  <cp:revision>663</cp:revision>
  <dcterms:created xsi:type="dcterms:W3CDTF">2020-10-23T14:21:24Z</dcterms:created>
  <dcterms:modified xsi:type="dcterms:W3CDTF">2026-06-18T02:41:27Z</dcterms:modified>
</cp:coreProperties>
</file>