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svg" ContentType="image/svg"/>
  <Default Extension="wmf" ContentType="image/x-w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49" r:id="rId5"/>
    <p:sldMasterId id="2147483747" r:id="rId6"/>
  </p:sldMasterIdLst>
  <p:notesMasterIdLst>
    <p:notesMasterId r:id="rId7"/>
  </p:notesMasterIdLst>
  <p:handoutMasterIdLst>
    <p:handoutMasterId r:id="rId8"/>
  </p:handoutMasterIdLst>
  <p:sldIdLst>
    <p:sldId id="323" r:id="rId9"/>
    <p:sldId id="319" r:id="rId10"/>
    <p:sldId id="324" r:id="rId11"/>
  </p:sldIdLst>
  <p:sldSz cx="9144000" cy="5143500" type="screen16x9"/>
  <p:notesSz cx="6858000" cy="9144000"/>
  <p:custDataLst>
    <p:tags r:id="rId12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1942" autoAdjust="0"/>
  </p:normalViewPr>
  <p:slideViewPr>
    <p:cSldViewPr>
      <p:cViewPr varScale="1">
        <p:scale>
          <a:sx n="122" d="100"/>
          <a:sy n="122" d="100"/>
        </p:scale>
        <p:origin x="6" y="96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2.xml" /><Relationship Id="rId11" Type="http://schemas.openxmlformats.org/officeDocument/2006/relationships/slide" Target="slides/slide3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slideMaster" Target="slideMasters/slideMaster3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slide" Target="slides/slide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5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174308217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wmf" /><Relationship Id="rId2" Type="http://schemas.openxmlformats.org/officeDocument/2006/relationships/slideMaster" Target="../slideMasters/slideMaster3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png" /><Relationship Id="rId2" Type="http://schemas.openxmlformats.org/officeDocument/2006/relationships/image" Target="../media/image6.svg" /><Relationship Id="rId3" Type="http://schemas.openxmlformats.org/officeDocument/2006/relationships/image" Target="../media/image7.png" /><Relationship Id="rId4" Type="http://schemas.openxmlformats.org/officeDocument/2006/relationships/image" Target="../media/image8.svg" /><Relationship Id="rId5" Type="http://schemas.openxmlformats.org/officeDocument/2006/relationships/image" Target="../media/image9.png" /><Relationship Id="rId6" Type="http://schemas.openxmlformats.org/officeDocument/2006/relationships/image" Target="../media/image10.png" /><Relationship Id="rId7" Type="http://schemas.openxmlformats.org/officeDocument/2006/relationships/image" Target="../media/image11.svg" /><Relationship Id="rId8" Type="http://schemas.openxmlformats.org/officeDocument/2006/relationships/slideMaster" Target="../slideMasters/slideMaster3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971599" y="1419623"/>
            <a:ext cx="7653287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rgbClr val="2C5249"/>
                </a:solidFill>
                <a:latin typeface="+mn-lt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419689" y="267494"/>
            <a:ext cx="6230652" cy="108518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203848" y="408391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mtClean="0">
                <a:solidFill>
                  <a:srgbClr val="2C5249"/>
                </a:solidFill>
              </a:rPr>
              <a:t>Varke.fi</a:t>
            </a:r>
            <a:endParaRPr lang="fi-FI">
              <a:solidFill>
                <a:srgbClr val="2C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8220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572" y="0"/>
            <a:ext cx="9149472" cy="5148072"/>
            <a:chOff x="22509" y="14288"/>
            <a:chExt cx="12140917" cy="683549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22509" y="4819371"/>
              <a:ext cx="4745038" cy="2030413"/>
            </a:xfrm>
            <a:custGeom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noFill/>
            <a:ln w="3175">
              <a:solidFill>
                <a:schemeClr val="bg1">
                  <a:lumMod val="7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28576" y="14288"/>
              <a:ext cx="4268670" cy="2957070"/>
            </a:xfrm>
            <a:custGeom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noFill/>
            <a:ln w="2667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8629651" y="14288"/>
              <a:ext cx="3533775" cy="3998913"/>
            </a:xfrm>
            <a:custGeom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8313738" y="865188"/>
              <a:ext cx="1246188" cy="1260475"/>
            </a:xfrm>
            <a:custGeom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12718"/>
            <a:ext cx="7886700" cy="2109138"/>
          </a:xfrm>
        </p:spPr>
        <p:txBody>
          <a:bodyPr anchor="ctr" anchorCtr="0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723410"/>
            <a:ext cx="7886700" cy="711126"/>
          </a:xfrm>
        </p:spPr>
        <p:txBody>
          <a:bodyPr/>
          <a:lstStyle>
            <a:lvl1pPr marL="0" indent="0" algn="ctr">
              <a:spcBef>
                <a:spcPct val="0"/>
              </a:spcBef>
              <a:buNone/>
              <a:defRPr sz="15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B90C6C-4BDB-453C-ABB3-B0E9E3ED4A09}" type="datetime1">
              <a:rPr lang="fi-FI" smtClean="0"/>
              <a:t>21.1.2026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A9A8C11-4968-BD23-0890-3DA5F574B9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59" y="4518323"/>
            <a:ext cx="2797558" cy="48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0957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8" name="Ryhmä 17">
            <a:extLst>
              <a:ext uri="{FF2B5EF4-FFF2-40B4-BE49-F238E27FC236}">
                <a16:creationId xmlns:a16="http://schemas.microsoft.com/office/drawing/2014/main" id="{EF0C7F69-67FB-4466-89F3-B0AD00AEFE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9144900" cy="5146698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34792C5-13ED-4754-B07E-752F3FE4F3C1}"/>
                </a:ext>
              </a:extLst>
            </p:cNvPr>
            <p:cNvSpPr/>
            <p:nvPr userDrawn="1"/>
          </p:nvSpPr>
          <p:spPr bwMode="auto">
            <a:xfrm>
              <a:off x="8713788" y="14288"/>
              <a:ext cx="3449638" cy="3195638"/>
            </a:xfrm>
            <a:custGeom>
              <a:gdLst>
                <a:gd name="T0" fmla="*/ 9630 w 9630"/>
                <a:gd name="T1" fmla="*/ 8173 h 8914"/>
                <a:gd name="T2" fmla="*/ 9061 w 9630"/>
                <a:gd name="T3" fmla="*/ 5919 h 8914"/>
                <a:gd name="T4" fmla="*/ 7449 w 9630"/>
                <a:gd name="T5" fmla="*/ 3154 h 8914"/>
                <a:gd name="T6" fmla="*/ 6545 w 9630"/>
                <a:gd name="T7" fmla="*/ 2774 h 8914"/>
                <a:gd name="T8" fmla="*/ 6753 w 9630"/>
                <a:gd name="T9" fmla="*/ 6469 h 8914"/>
                <a:gd name="T10" fmla="*/ 3878 w 9630"/>
                <a:gd name="T11" fmla="*/ 6168 h 8914"/>
                <a:gd name="T12" fmla="*/ 3514 w 9630"/>
                <a:gd name="T13" fmla="*/ 1207 h 8914"/>
                <a:gd name="T14" fmla="*/ 3042 w 9630"/>
                <a:gd name="T15" fmla="*/ 710 h 8914"/>
                <a:gd name="T16" fmla="*/ 2328 w 9630"/>
                <a:gd name="T17" fmla="*/ 1269 h 8914"/>
                <a:gd name="T18" fmla="*/ 2328 w 9630"/>
                <a:gd name="T19" fmla="*/ 2375 h 8914"/>
                <a:gd name="T20" fmla="*/ 2206 w 9630"/>
                <a:gd name="T21" fmla="*/ 3367 h 8914"/>
                <a:gd name="T22" fmla="*/ 644 w 9630"/>
                <a:gd name="T23" fmla="*/ 3286 h 8914"/>
                <a:gd name="T24" fmla="*/ 983 w 9630"/>
                <a:gd name="T25" fmla="*/ 0 h 8914"/>
                <a:gd name="T26" fmla="*/ 9630 w 9630"/>
                <a:gd name="T27" fmla="*/ 0 h 8914"/>
                <a:gd name="T28" fmla="*/ 9630 w 9630"/>
                <a:gd name="T29" fmla="*/ 8173 h 891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630" h="8914">
                  <a:moveTo>
                    <a:pt x="9630" y="8173"/>
                  </a:moveTo>
                  <a:cubicBezTo>
                    <a:pt x="9434" y="7424"/>
                    <a:pt x="9281" y="6660"/>
                    <a:pt x="9061" y="5919"/>
                  </a:cubicBezTo>
                  <a:cubicBezTo>
                    <a:pt x="8747" y="4868"/>
                    <a:pt x="8270" y="3830"/>
                    <a:pt x="7449" y="3154"/>
                  </a:cubicBezTo>
                  <a:cubicBezTo>
                    <a:pt x="7097" y="2865"/>
                    <a:pt x="6957" y="2563"/>
                    <a:pt x="6545" y="2774"/>
                  </a:cubicBezTo>
                  <a:cubicBezTo>
                    <a:pt x="6024" y="3040"/>
                    <a:pt x="6602" y="5814"/>
                    <a:pt x="6753" y="6469"/>
                  </a:cubicBezTo>
                  <a:cubicBezTo>
                    <a:pt x="7320" y="8914"/>
                    <a:pt x="4279" y="8559"/>
                    <a:pt x="3878" y="6168"/>
                  </a:cubicBezTo>
                  <a:cubicBezTo>
                    <a:pt x="3555" y="4242"/>
                    <a:pt x="4200" y="2701"/>
                    <a:pt x="3514" y="1207"/>
                  </a:cubicBezTo>
                  <a:cubicBezTo>
                    <a:pt x="3413" y="989"/>
                    <a:pt x="3269" y="765"/>
                    <a:pt x="3042" y="710"/>
                  </a:cubicBezTo>
                  <a:cubicBezTo>
                    <a:pt x="2728" y="635"/>
                    <a:pt x="2415" y="938"/>
                    <a:pt x="2328" y="1269"/>
                  </a:cubicBezTo>
                  <a:cubicBezTo>
                    <a:pt x="2241" y="1599"/>
                    <a:pt x="2283" y="2039"/>
                    <a:pt x="2328" y="2375"/>
                  </a:cubicBezTo>
                  <a:cubicBezTo>
                    <a:pt x="2374" y="2710"/>
                    <a:pt x="2387" y="3079"/>
                    <a:pt x="2206" y="3367"/>
                  </a:cubicBezTo>
                  <a:cubicBezTo>
                    <a:pt x="1864" y="3911"/>
                    <a:pt x="1030" y="3773"/>
                    <a:pt x="644" y="3286"/>
                  </a:cubicBezTo>
                  <a:cubicBezTo>
                    <a:pt x="0" y="2474"/>
                    <a:pt x="675" y="1310"/>
                    <a:pt x="983" y="0"/>
                  </a:cubicBezTo>
                  <a:lnTo>
                    <a:pt x="9630" y="0"/>
                  </a:lnTo>
                  <a:lnTo>
                    <a:pt x="9630" y="81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57D3DC12-2AB8-442E-A2B3-B20C49742CE4}"/>
                </a:ext>
              </a:extLst>
            </p:cNvPr>
            <p:cNvSpPr/>
            <p:nvPr userDrawn="1"/>
          </p:nvSpPr>
          <p:spPr bwMode="auto">
            <a:xfrm>
              <a:off x="28576" y="3703638"/>
              <a:ext cx="2260600" cy="3140075"/>
            </a:xfrm>
            <a:custGeom>
              <a:gdLst>
                <a:gd name="T0" fmla="*/ 5817 w 6311"/>
                <a:gd name="T1" fmla="*/ 8760 h 8760"/>
                <a:gd name="T2" fmla="*/ 6135 w 6311"/>
                <a:gd name="T3" fmla="*/ 6444 h 8760"/>
                <a:gd name="T4" fmla="*/ 3976 w 6311"/>
                <a:gd name="T5" fmla="*/ 4315 h 8760"/>
                <a:gd name="T6" fmla="*/ 2249 w 6311"/>
                <a:gd name="T7" fmla="*/ 1713 h 8760"/>
                <a:gd name="T8" fmla="*/ 0 w 6311"/>
                <a:gd name="T9" fmla="*/ 65 h 8760"/>
                <a:gd name="T10" fmla="*/ 0 w 6311"/>
                <a:gd name="T11" fmla="*/ 8760 h 8760"/>
                <a:gd name="T12" fmla="*/ 5817 w 6311"/>
                <a:gd name="T13" fmla="*/ 8760 h 876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11" h="8760">
                  <a:moveTo>
                    <a:pt x="5817" y="8760"/>
                  </a:moveTo>
                  <a:cubicBezTo>
                    <a:pt x="6107" y="7955"/>
                    <a:pt x="6311" y="7064"/>
                    <a:pt x="6135" y="6444"/>
                  </a:cubicBezTo>
                  <a:cubicBezTo>
                    <a:pt x="5817" y="5323"/>
                    <a:pt x="4828" y="4874"/>
                    <a:pt x="3976" y="4315"/>
                  </a:cubicBezTo>
                  <a:cubicBezTo>
                    <a:pt x="2850" y="3577"/>
                    <a:pt x="2550" y="2923"/>
                    <a:pt x="2249" y="1713"/>
                  </a:cubicBezTo>
                  <a:cubicBezTo>
                    <a:pt x="2032" y="839"/>
                    <a:pt x="946" y="0"/>
                    <a:pt x="0" y="65"/>
                  </a:cubicBezTo>
                  <a:lnTo>
                    <a:pt x="0" y="8760"/>
                  </a:lnTo>
                  <a:lnTo>
                    <a:pt x="5817" y="876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1C0F6C0-C73C-4038-9828-480298458403}"/>
                </a:ext>
              </a:extLst>
            </p:cNvPr>
            <p:cNvSpPr/>
            <p:nvPr userDrawn="1"/>
          </p:nvSpPr>
          <p:spPr bwMode="auto">
            <a:xfrm>
              <a:off x="8939213" y="4800600"/>
              <a:ext cx="3224213" cy="2043113"/>
            </a:xfrm>
            <a:custGeom>
              <a:gdLst>
                <a:gd name="T0" fmla="*/ 9001 w 9001"/>
                <a:gd name="T1" fmla="*/ 351 h 5698"/>
                <a:gd name="T2" fmla="*/ 4492 w 9001"/>
                <a:gd name="T3" fmla="*/ 730 h 5698"/>
                <a:gd name="T4" fmla="*/ 2761 w 9001"/>
                <a:gd name="T5" fmla="*/ 1486 h 5698"/>
                <a:gd name="T6" fmla="*/ 196 w 9001"/>
                <a:gd name="T7" fmla="*/ 4004 h 5698"/>
                <a:gd name="T8" fmla="*/ 94 w 9001"/>
                <a:gd name="T9" fmla="*/ 5698 h 5698"/>
                <a:gd name="T10" fmla="*/ 9001 w 9001"/>
                <a:gd name="T11" fmla="*/ 5698 h 5698"/>
                <a:gd name="T12" fmla="*/ 9001 w 9001"/>
                <a:gd name="T13" fmla="*/ 351 h 56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01" h="5698">
                  <a:moveTo>
                    <a:pt x="9001" y="351"/>
                  </a:moveTo>
                  <a:cubicBezTo>
                    <a:pt x="7468" y="0"/>
                    <a:pt x="5988" y="196"/>
                    <a:pt x="4492" y="730"/>
                  </a:cubicBezTo>
                  <a:cubicBezTo>
                    <a:pt x="3897" y="942"/>
                    <a:pt x="3319" y="1196"/>
                    <a:pt x="2761" y="1486"/>
                  </a:cubicBezTo>
                  <a:cubicBezTo>
                    <a:pt x="1712" y="2031"/>
                    <a:pt x="622" y="2783"/>
                    <a:pt x="196" y="4004"/>
                  </a:cubicBezTo>
                  <a:cubicBezTo>
                    <a:pt x="3" y="4557"/>
                    <a:pt x="0" y="5132"/>
                    <a:pt x="94" y="5698"/>
                  </a:cubicBezTo>
                  <a:lnTo>
                    <a:pt x="9001" y="5698"/>
                  </a:lnTo>
                  <a:lnTo>
                    <a:pt x="9001" y="351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887" y="1763486"/>
            <a:ext cx="5398226" cy="16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3426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AE6B3D6-2E8A-46E0-BCA4-C993A0EE525B}" type="datetime1">
              <a:rPr lang="fi-FI" smtClean="0"/>
              <a:t>21.1.2026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7377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971600" y="1491630"/>
            <a:ext cx="7708500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1600" y="1347614"/>
            <a:ext cx="1238200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1"/>
            <a:ext cx="7498998" cy="3600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419622"/>
            <a:ext cx="389568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971600" y="1419622"/>
            <a:ext cx="3237337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971600" y="1419622"/>
            <a:ext cx="4171900" cy="326667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419622"/>
            <a:ext cx="3238500" cy="3266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971600" y="1419622"/>
            <a:ext cx="7562800" cy="3174999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image" Target="../media/image2.png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13.xml" /><Relationship Id="rId3" Type="http://schemas.openxmlformats.org/officeDocument/2006/relationships/theme" Target="../theme/theme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836048"/>
            <a:ext cx="770485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71600" y="1419622"/>
            <a:ext cx="7704856" cy="298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21.1.2026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33" r:id="rId2"/>
    <p:sldLayoutId id="2147483681" r:id="rId3"/>
    <p:sldLayoutId id="2147483682" r:id="rId4"/>
    <p:sldLayoutId id="2147483683" r:id="rId5"/>
    <p:sldLayoutId id="2147483685" r:id="rId6"/>
    <p:sldLayoutId id="2147483686" r:id="rId7"/>
    <p:sldLayoutId id="2147483693" r:id="rId8"/>
    <p:sldLayoutId id="2147483694" r:id="rId9"/>
    <p:sldLayoutId id="2147483700" r:id="rId10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2C524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•"/>
        <a:defRPr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–"/>
        <a:defRPr sz="16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•"/>
        <a:defRPr sz="1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–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»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090824B3-8E52-45C6-B36B-800297486258}" type="datetime1">
              <a:rPr lang="fi-FI" smtClean="0"/>
              <a:t>21.1.2026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3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rgbClr val="253746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6C92F02F-BB91-4F5D-9986-38A851A58566}" type="datetime1">
              <a:rPr lang="fi-FI" smtClean="0"/>
              <a:t>21.1.2026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38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1" r:id="rId2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Otsikko 21">
            <a:extLst>
              <a:ext uri="{FF2B5EF4-FFF2-40B4-BE49-F238E27FC236}">
                <a16:creationId xmlns:a16="http://schemas.microsoft.com/office/drawing/2014/main" id="{68F99226-5813-4173-BC9F-D4F98D2E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1720" y="2283718"/>
            <a:ext cx="5201293" cy="642955"/>
          </a:xfrm>
        </p:spPr>
        <p:txBody>
          <a:bodyPr anchor="b"/>
          <a:lstStyle/>
          <a:p>
            <a:r>
              <a:rPr lang="en-US" sz="28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Rakentamisen </a:t>
            </a:r>
            <a:r>
              <a:rPr lang="en-US" sz="28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hinta</a:t>
            </a:r>
            <a:endParaRPr lang="fi-FI" sz="2800"/>
          </a:p>
        </p:txBody>
      </p:sp>
      <p:sp>
        <p:nvSpPr>
          <p:cNvPr id="23" name="Alaotsikko 22">
            <a:extLst>
              <a:ext uri="{FF2B5EF4-FFF2-40B4-BE49-F238E27FC236}">
                <a16:creationId xmlns:a16="http://schemas.microsoft.com/office/drawing/2014/main" id="{09036D3D-8C12-AAEB-F3A4-696150CA1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720" y="2953352"/>
            <a:ext cx="5201293" cy="937064"/>
          </a:xfrm>
        </p:spPr>
        <p:txBody>
          <a:bodyPr/>
          <a:lstStyle/>
          <a:p>
            <a:r>
              <a:rPr lang="fi-FI" smtClean="0"/>
              <a:t>11.03.2026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51062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65185193"/>
              </p:ext>
            </p:extLst>
          </p:nvPr>
        </p:nvGraphicFramePr>
        <p:xfrm>
          <a:off x="683568" y="1337058"/>
          <a:ext cx="7788490" cy="2177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889251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421019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451786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336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53594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3 497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-4,3%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4 474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-6,6%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4 157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1,0%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55781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3 278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3 687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-3,0%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3 472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1,2%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57852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3 401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-1,1%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3 965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-2,5%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3 788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-1,0%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69444"/>
            <a:ext cx="2031206" cy="1140619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11.3.2026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7534"/>
            <a:ext cx="8370098" cy="504056"/>
          </a:xfrm>
        </p:spPr>
        <p:txBody>
          <a:bodyPr/>
          <a:lstStyle/>
          <a:p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rakentamisen hinta </a:t>
            </a:r>
            <a:r>
              <a:rPr lang="fi-FI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12 kk (€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/asm</a:t>
            </a:r>
            <a:r>
              <a:rPr lang="fi-FI" sz="1800" b="1" baseline="30000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62613" y="3795886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658" y="3795886"/>
            <a:ext cx="2031206" cy="1140619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" name="Content Placeholder 5" descr="&lt;PgzH&gt;"/>
          <p:cNvPicPr preferRelativeResize="0"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886" y="51470"/>
            <a:ext cx="2031206" cy="1140619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2886" y="1059236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11.3.2026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52" y="655085"/>
            <a:ext cx="6195847" cy="506179"/>
          </a:xfrm>
        </p:spPr>
        <p:txBody>
          <a:bodyPr/>
          <a:lstStyle/>
          <a:p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</a:t>
            </a:r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rakennuskustannus 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(€/as.m</a:t>
            </a:r>
            <a:r>
              <a:rPr lang="en-US" sz="1800" b="1" baseline="300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254730"/>
              </p:ext>
            </p:extLst>
          </p:nvPr>
        </p:nvGraphicFramePr>
        <p:xfrm>
          <a:off x="6372199" y="2028875"/>
          <a:ext cx="2592289" cy="2947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927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86194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991168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3 718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-1,2%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3 412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-4,0%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2 987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3 075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-9,2%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3 351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1,1%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3 166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-1,5%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3 157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-1,8%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3 093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3 366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OULU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3 065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-3,9%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566376"/>
                  </a:ext>
                </a:extLst>
              </a:tr>
              <a:tr h="316225">
                <a:tc gridSpan="3">
                  <a:txBody>
                    <a:bodyPr vert="horz" wrap="square"/>
                    <a:lstStyle/>
                    <a:p>
                      <a:r>
                        <a:rPr lang="fi-FI" sz="800" b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Muutosprosenttia ei lasketa mikäli kuluvan vuoden tai vertailuvuoden hankkeiden määrä on alle 5 kpl.</a:t>
                      </a:r>
                      <a:endParaRPr lang="fi-FI" sz="80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590762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52" y="1203598"/>
            <a:ext cx="5734050" cy="35290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3608" y="4731990"/>
            <a:ext cx="2664296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800" smtClean="0">
                <a:solidFill>
                  <a:srgbClr val="C66E4E"/>
                </a:solidFill>
              </a:rPr>
              <a:t>●</a:t>
            </a:r>
            <a:r>
              <a:rPr lang="fi-FI" sz="1000" smtClean="0"/>
              <a:t>PKS    </a:t>
            </a:r>
            <a:r>
              <a:rPr lang="fi-FI" sz="800" smtClean="0">
                <a:solidFill>
                  <a:srgbClr val="253746"/>
                </a:solidFill>
              </a:rPr>
              <a:t>●</a:t>
            </a:r>
            <a:r>
              <a:rPr lang="fi-FI" sz="1000" smtClean="0"/>
              <a:t>Muu Maa</a:t>
            </a: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351216835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nostot ja välisivut">
  <a:themeElements>
    <a:clrScheme name="Diapohjan värit (YM)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991C2471-05C1-4824-9072-7D96B1B64E47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YM - otsikko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YM_esityspohja_2024.pptx" id="{24682BBC-8DE8-44FD-A36D-17270C64F80E}" vid="{C80BD07D-08EC-48FE-A57C-22B478AE1B5F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5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7</Paragraphs>
  <Slides>3</Slides>
  <Notes>2</Notes>
  <TotalTime>5253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baseType="lpstr" size="9">
      <vt:lpstr>Arial</vt:lpstr>
      <vt:lpstr>Verdana Pro</vt:lpstr>
      <vt:lpstr>ヒラギノ角ゴ Pro W3</vt:lpstr>
      <vt:lpstr>Calibri</vt:lpstr>
      <vt:lpstr>Verdana</vt:lpstr>
      <vt:lpstr>1_ARApp-esitysmalli</vt:lpstr>
      <vt:lpstr>Rakentamisen hinta</vt:lpstr>
      <vt:lpstr>Valtion tukeman asuntotuotannon rakentamisen hinta 12 kk (€/asm2)</vt:lpstr>
      <vt:lpstr>Valtion tukeman asuntotuotannon rakennuskustannus (€/as.m2)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559</cp:revision>
  <dcterms:created xsi:type="dcterms:W3CDTF">2020-10-23T14:21:24Z</dcterms:created>
  <dcterms:modified xsi:type="dcterms:W3CDTF">2026-03-11T03:46:22Z</dcterms:modified>
</cp:coreProperties>
</file>